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DC3C6-11F6-4AA8-87CA-E3087110E486}" type="datetimeFigureOut">
              <a:rPr lang="es-ES"/>
              <a:pPr/>
              <a:t>20/02/2017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065D2-46E7-4980-89A2-24A9D720A61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42452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065D2-46E7-4980-89A2-24A9D720A619}" type="slidenum">
              <a:rPr lang="es-ES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4231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065D2-46E7-4980-89A2-24A9D720A619}" type="slidenum">
              <a:rPr lang="es-ES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2805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065D2-46E7-4980-89A2-24A9D720A619}" type="slidenum">
              <a:rPr lang="es-ES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08578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065D2-46E7-4980-89A2-24A9D720A619}" type="slidenum">
              <a:rPr lang="es-ES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05734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065D2-46E7-4980-89A2-24A9D720A619}" type="slidenum">
              <a:rPr lang="es-ES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82076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065D2-46E7-4980-89A2-24A9D720A619}" type="slidenum">
              <a:rPr lang="es-ES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97033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065D2-46E7-4980-89A2-24A9D720A619}" type="slidenum">
              <a:rPr lang="es-ES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6834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 dirty="0"/>
              <a:t> 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26097"/>
            <a:ext cx="4114800" cy="228600"/>
          </a:xfrm>
          <a:prstGeom prst="rect">
            <a:avLst/>
          </a:prstGeom>
        </p:spPr>
        <p:txBody>
          <a:bodyPr/>
          <a:lstStyle/>
          <a:p>
            <a:fld id="{B2F95F70-751F-479A-BFB6-ACC5B00E6F3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9A60-CA8E-44CE-801D-721C659885F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7175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 marL="91440" indent="-91440">
              <a:buClr>
                <a:srgbClr val="C00000"/>
              </a:buClr>
              <a:buFont typeface="Arial" panose="020B0604020202020204" pitchFamily="34" charset="0"/>
              <a:buChar char="»"/>
              <a:defRPr sz="2400"/>
            </a:lvl1pPr>
            <a:lvl2pPr marL="347472" indent="-342900">
              <a:buClr>
                <a:srgbClr val="C00000"/>
              </a:buClr>
              <a:buFont typeface="Arial" panose="020B0604020202020204" pitchFamily="34" charset="0"/>
              <a:buChar char=" "/>
              <a:defRPr sz="2000"/>
            </a:lvl2pPr>
            <a:lvl3pPr marL="548640" indent="-548640">
              <a:buClr>
                <a:srgbClr val="C00000"/>
              </a:buClr>
              <a:buFont typeface="Arial" panose="020B0604020202020204" pitchFamily="34" charset="0"/>
              <a:buChar char=" "/>
              <a:defRPr sz="1800"/>
            </a:lvl3pPr>
            <a:lvl4pPr marL="822960" indent="-822960">
              <a:buClr>
                <a:srgbClr val="C00000"/>
              </a:buClr>
              <a:buFont typeface="Arial" panose="020B0604020202020204" pitchFamily="34" charset="0"/>
              <a:buChar char=" "/>
              <a:defRPr sz="1600"/>
            </a:lvl4pPr>
            <a:lvl5pPr marL="1097280" indent="-1097280">
              <a:buClr>
                <a:srgbClr val="C00000"/>
              </a:buClr>
              <a:buFont typeface="Arial" panose="020B0604020202020204" pitchFamily="34" charset="0"/>
              <a:buChar char=" 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 Haga clic para modificar el estilo de texto del patrón</a:t>
            </a:r>
          </a:p>
          <a:p>
            <a:pPr lvl="1"/>
            <a:r>
              <a:rPr lang="es-ES" dirty="0"/>
              <a:t> Segundo nivel</a:t>
            </a:r>
          </a:p>
          <a:p>
            <a:pPr lvl="2"/>
            <a:r>
              <a:rPr lang="es-ES" dirty="0"/>
              <a:t> Tercer nivel</a:t>
            </a:r>
          </a:p>
          <a:p>
            <a:pPr lvl="3"/>
            <a:r>
              <a:rPr lang="es-ES" dirty="0"/>
              <a:t> Cuarto nivel</a:t>
            </a:r>
          </a:p>
          <a:p>
            <a:pPr lvl="4"/>
            <a:r>
              <a:rPr lang="es-ES" dirty="0"/>
              <a:t> 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 marL="91440" indent="-91440">
              <a:buClr>
                <a:srgbClr val="C00000"/>
              </a:buClr>
              <a:buFont typeface="Arial" panose="020B0604020202020204" pitchFamily="34" charset="0"/>
              <a:buChar char="»"/>
              <a:defRPr sz="2400"/>
            </a:lvl1pPr>
            <a:lvl2pPr marL="347472" indent="-342900">
              <a:buClr>
                <a:srgbClr val="C00000"/>
              </a:buClr>
              <a:buFont typeface="Arial" panose="020B0604020202020204" pitchFamily="34" charset="0"/>
              <a:buChar char=" "/>
              <a:defRPr sz="2000"/>
            </a:lvl2pPr>
            <a:lvl3pPr marL="548640" indent="-548640">
              <a:buClr>
                <a:srgbClr val="C00000"/>
              </a:buClr>
              <a:buFont typeface="Arial" panose="020B0604020202020204" pitchFamily="34" charset="0"/>
              <a:buChar char=" "/>
              <a:defRPr sz="1800"/>
            </a:lvl3pPr>
            <a:lvl4pPr marL="822960" indent="-822960">
              <a:buClr>
                <a:srgbClr val="C00000"/>
              </a:buClr>
              <a:buFont typeface="Arial" panose="020B0604020202020204" pitchFamily="34" charset="0"/>
              <a:buChar char=" "/>
              <a:defRPr sz="1600"/>
            </a:lvl4pPr>
            <a:lvl5pPr marL="1097280" indent="-1097280">
              <a:buClr>
                <a:srgbClr val="C00000"/>
              </a:buClr>
              <a:buFont typeface="Arial" panose="020B0604020202020204" pitchFamily="34" charset="0"/>
              <a:buChar char=" 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 Haga clic para modificar el estilo de texto del patrón</a:t>
            </a:r>
          </a:p>
          <a:p>
            <a:pPr lvl="1"/>
            <a:r>
              <a:rPr lang="es-ES" dirty="0"/>
              <a:t> Segundo nivel</a:t>
            </a:r>
          </a:p>
          <a:p>
            <a:pPr lvl="2"/>
            <a:r>
              <a:rPr lang="es-ES" dirty="0"/>
              <a:t> Tercer nivel</a:t>
            </a:r>
          </a:p>
          <a:p>
            <a:pPr lvl="3"/>
            <a:r>
              <a:rPr lang="es-ES" dirty="0"/>
              <a:t> Cuarto nivel</a:t>
            </a:r>
          </a:p>
          <a:p>
            <a:pPr lvl="4"/>
            <a:r>
              <a:rPr lang="es-ES" dirty="0"/>
              <a:t> Quinto nivel</a:t>
            </a:r>
            <a:endParaRPr lang="en-US" dirty="0"/>
          </a:p>
        </p:txBody>
      </p:sp>
      <p:pic>
        <p:nvPicPr>
          <p:cNvPr id="8" name="Picture 2" descr="Responsiv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8273"/>
          <a:stretch/>
        </p:blipFill>
        <p:spPr bwMode="auto">
          <a:xfrm>
            <a:off x="8691107" y="5899791"/>
            <a:ext cx="3450516" cy="852612"/>
          </a:xfrm>
          <a:prstGeom prst="rect">
            <a:avLst/>
          </a:prstGeom>
          <a:noFill/>
          <a:effectLst>
            <a:softEdge rad="0"/>
          </a:effectLst>
        </p:spPr>
      </p:pic>
      <p:sp>
        <p:nvSpPr>
          <p:cNvPr id="9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9249399" y="2852610"/>
            <a:ext cx="2926080" cy="1048573"/>
          </a:xfrm>
          <a:ln>
            <a:noFill/>
          </a:ln>
        </p:spPr>
        <p:txBody>
          <a:bodyPr/>
          <a:lstStyle/>
          <a:p>
            <a:fld id="{B9289A60-CA8E-44CE-801D-721C659885F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17 CuadroTexto"/>
          <p:cNvSpPr txBox="1"/>
          <p:nvPr/>
        </p:nvSpPr>
        <p:spPr>
          <a:xfrm>
            <a:off x="5176313" y="6484425"/>
            <a:ext cx="66236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100" b="0" i="0" kern="1200" dirty="0">
                <a:solidFill>
                  <a:schemeClr val="tx1">
                    <a:tint val="75000"/>
                    <a:alpha val="60000"/>
                  </a:schemeClr>
                </a:solidFill>
                <a:latin typeface="Arial" charset="0"/>
                <a:ea typeface="+mn-ea"/>
                <a:cs typeface="+mn-cs"/>
              </a:rPr>
              <a:t>Fuente:</a:t>
            </a:r>
            <a:endParaRPr lang="es-AR" sz="1100" dirty="0">
              <a:solidFill>
                <a:schemeClr val="bg2"/>
              </a:solidFill>
            </a:endParaRPr>
          </a:p>
        </p:txBody>
      </p:sp>
      <p:sp>
        <p:nvSpPr>
          <p:cNvPr id="11" name="15 Marcador de texto"/>
          <p:cNvSpPr>
            <a:spLocks noGrp="1"/>
          </p:cNvSpPr>
          <p:nvPr>
            <p:ph type="body" sz="quarter" idx="14"/>
          </p:nvPr>
        </p:nvSpPr>
        <p:spPr>
          <a:xfrm>
            <a:off x="5951984" y="6509534"/>
            <a:ext cx="2162515" cy="305415"/>
          </a:xfrm>
        </p:spPr>
        <p:txBody>
          <a:bodyPr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100" b="0" i="0" kern="1200" dirty="0" smtClean="0">
                <a:solidFill>
                  <a:schemeClr val="tx1">
                    <a:tint val="75000"/>
                    <a:alpha val="6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2898948" y="6511624"/>
            <a:ext cx="825989" cy="256089"/>
          </a:xfrm>
          <a:prstGeom prst="rect">
            <a:avLst/>
          </a:prstGeom>
        </p:spPr>
        <p:txBody>
          <a:bodyPr/>
          <a:lstStyle/>
          <a:p>
            <a:fld id="{B2F95F70-751F-479A-BFB6-ACC5B00E6F3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8980" y="6554697"/>
            <a:ext cx="2154900" cy="21301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4365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 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 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326097"/>
            <a:ext cx="4114800" cy="228600"/>
          </a:xfrm>
          <a:prstGeom prst="rect">
            <a:avLst/>
          </a:prstGeom>
        </p:spPr>
        <p:txBody>
          <a:bodyPr/>
          <a:lstStyle/>
          <a:p>
            <a:fld id="{B2F95F70-751F-479A-BFB6-ACC5B00E6F3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9A60-CA8E-44CE-801D-721C659885F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8211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6097"/>
            <a:ext cx="4114800" cy="228600"/>
          </a:xfrm>
          <a:prstGeom prst="rect">
            <a:avLst/>
          </a:prstGeom>
        </p:spPr>
        <p:txBody>
          <a:bodyPr/>
          <a:lstStyle/>
          <a:p>
            <a:fld id="{B2F95F70-751F-479A-BFB6-ACC5B00E6F3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9A60-CA8E-44CE-801D-721C659885F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85654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3976" y="4737542"/>
            <a:ext cx="10780776" cy="613283"/>
          </a:xfrm>
        </p:spPr>
        <p:txBody>
          <a:bodyPr anchor="b">
            <a:noAutofit/>
          </a:bodyPr>
          <a:lstStyle>
            <a:lvl1pPr>
              <a:defRPr sz="4400" b="0">
                <a:solidFill>
                  <a:srgbClr val="C0000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3976" y="5487888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>
                <a:solidFill>
                  <a:srgbClr val="C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3211248" y="6481096"/>
            <a:ext cx="41148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B2F95F70-751F-479A-BFB6-ACC5B00E6F3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85800" y="6481096"/>
            <a:ext cx="2241848" cy="3022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alpha val="25000"/>
                  </a:schemeClr>
                </a:solidFill>
              </a:defRPr>
            </a:lvl1pPr>
          </a:lstStyle>
          <a:p>
            <a:fld id="{B9289A60-CA8E-44CE-801D-721C659885F4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028" name="Picture 4" descr="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62"/>
          <a:stretch/>
        </p:blipFill>
        <p:spPr bwMode="auto">
          <a:xfrm>
            <a:off x="21928" y="12576"/>
            <a:ext cx="12144672" cy="406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40254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ulo de Secc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2"/>
          <p:cNvPicPr/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62"/>
          <a:stretch/>
        </p:blipFill>
        <p:spPr bwMode="auto">
          <a:xfrm>
            <a:off x="32048" y="116632"/>
            <a:ext cx="12159952" cy="4177967"/>
          </a:xfrm>
          <a:prstGeom prst="rect">
            <a:avLst/>
          </a:prstGeom>
          <a:noFill/>
          <a:extLst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1384" y="2051013"/>
            <a:ext cx="10780776" cy="613283"/>
          </a:xfrm>
        </p:spPr>
        <p:txBody>
          <a:bodyPr anchor="b">
            <a:noAutofit/>
          </a:bodyPr>
          <a:lstStyle>
            <a:lvl1pPr>
              <a:defRPr sz="7200" b="0">
                <a:solidFill>
                  <a:srgbClr val="C0000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384" y="4359587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400">
                <a:solidFill>
                  <a:srgbClr val="C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3211248" y="6481096"/>
            <a:ext cx="41148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B2F95F70-751F-479A-BFB6-ACC5B00E6F3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85800" y="6481096"/>
            <a:ext cx="2241848" cy="3022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alpha val="25000"/>
                  </a:schemeClr>
                </a:solidFill>
              </a:defRPr>
            </a:lvl1pPr>
          </a:lstStyle>
          <a:p>
            <a:fld id="{B9289A60-CA8E-44CE-801D-721C659885F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31867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ormal con fuent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23391" y="643372"/>
            <a:ext cx="10772775" cy="1129444"/>
          </a:xfrm>
          <a:ln>
            <a:noFill/>
          </a:ln>
          <a:effectLst/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9249399" y="2852610"/>
            <a:ext cx="2926080" cy="1048573"/>
          </a:xfrm>
          <a:ln>
            <a:noFill/>
          </a:ln>
        </p:spPr>
        <p:txBody>
          <a:bodyPr/>
          <a:lstStyle/>
          <a:p>
            <a:fld id="{B9289A60-CA8E-44CE-801D-721C659885F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17 CuadroTexto"/>
          <p:cNvSpPr txBox="1"/>
          <p:nvPr/>
        </p:nvSpPr>
        <p:spPr>
          <a:xfrm>
            <a:off x="5176313" y="6484425"/>
            <a:ext cx="66236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100" b="0" i="0" kern="1200" dirty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Fuente:</a:t>
            </a:r>
            <a:endParaRPr lang="es-AR" sz="11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15 Marcador de texto"/>
          <p:cNvSpPr>
            <a:spLocks noGrp="1"/>
          </p:cNvSpPr>
          <p:nvPr>
            <p:ph type="body" sz="quarter" idx="14"/>
          </p:nvPr>
        </p:nvSpPr>
        <p:spPr>
          <a:xfrm>
            <a:off x="5951984" y="6509534"/>
            <a:ext cx="2162515" cy="305415"/>
          </a:xfrm>
        </p:spPr>
        <p:txBody>
          <a:bodyPr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100" b="0" i="0" kern="1200" dirty="0" smtClean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6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623392" y="1902575"/>
            <a:ext cx="9793088" cy="4478753"/>
          </a:xfrm>
        </p:spPr>
        <p:txBody>
          <a:bodyPr/>
          <a:lstStyle>
            <a:lvl1pPr marL="91440" indent="-91440">
              <a:buClr>
                <a:srgbClr val="C00000"/>
              </a:buClr>
              <a:buFont typeface="Arial" panose="020B0604020202020204" pitchFamily="34" charset="0"/>
              <a:buChar char="»"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 dirty="0"/>
              <a:t> Haga clic para modificar el estilo de texto del patrón</a:t>
            </a:r>
          </a:p>
          <a:p>
            <a:pPr lvl="1"/>
            <a:r>
              <a:rPr lang="es-ES" dirty="0"/>
              <a:t> Segundo nivel</a:t>
            </a:r>
          </a:p>
          <a:p>
            <a:pPr lvl="2"/>
            <a:r>
              <a:rPr lang="es-ES" dirty="0"/>
              <a:t> Tercer nivel</a:t>
            </a:r>
          </a:p>
          <a:p>
            <a:pPr lvl="3"/>
            <a:r>
              <a:rPr lang="es-ES" dirty="0"/>
              <a:t> Cuarto nivel</a:t>
            </a:r>
          </a:p>
          <a:p>
            <a:pPr lvl="4"/>
            <a:r>
              <a:rPr lang="es-ES" dirty="0"/>
              <a:t> Quinto nivel</a:t>
            </a:r>
            <a:endParaRPr lang="es-AR" dirty="0"/>
          </a:p>
        </p:txBody>
      </p:sp>
      <p:cxnSp>
        <p:nvCxnSpPr>
          <p:cNvPr id="12" name="Conector recto 11"/>
          <p:cNvCxnSpPr/>
          <p:nvPr/>
        </p:nvCxnSpPr>
        <p:spPr>
          <a:xfrm>
            <a:off x="623392" y="1772816"/>
            <a:ext cx="10772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2567608" y="6543219"/>
            <a:ext cx="825989" cy="256089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fld id="{B2F95F70-751F-479A-BFB6-ACC5B00E6F3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8980" y="6554697"/>
            <a:ext cx="2154900" cy="21301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9368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5F70-751F-479A-BFB6-ACC5B00E6F3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9A60-CA8E-44CE-801D-721C659885F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4438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499533"/>
            <a:ext cx="10806607" cy="12732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 Haga clic para modificar el estilo de texto del patrón</a:t>
            </a:r>
          </a:p>
          <a:p>
            <a:pPr lvl="1"/>
            <a:r>
              <a:rPr lang="es-ES" dirty="0"/>
              <a:t> Segundo nivel</a:t>
            </a:r>
          </a:p>
          <a:p>
            <a:pPr lvl="2"/>
            <a:r>
              <a:rPr lang="es-ES" dirty="0"/>
              <a:t> Tercer nivel</a:t>
            </a:r>
          </a:p>
          <a:p>
            <a:pPr lvl="3"/>
            <a:r>
              <a:rPr lang="es-ES" dirty="0"/>
              <a:t> Cuarto nivel</a:t>
            </a:r>
          </a:p>
          <a:p>
            <a:pPr lvl="4"/>
            <a:r>
              <a:rPr lang="es-ES" dirty="0"/>
              <a:t> 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20" y="2780928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9289A60-CA8E-44CE-801D-721C659885F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2567608" y="6543219"/>
            <a:ext cx="825989" cy="256089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fld id="{B2F95F70-751F-479A-BFB6-ACC5B00E6F34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68980" y="6554697"/>
            <a:ext cx="2154900" cy="21301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endParaRPr lang="es-ES"/>
          </a:p>
        </p:txBody>
      </p:sp>
      <p:pic>
        <p:nvPicPr>
          <p:cNvPr id="15" name="Picture 2" descr="Responsive image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8273"/>
          <a:stretch/>
        </p:blipFill>
        <p:spPr bwMode="auto">
          <a:xfrm>
            <a:off x="8709892" y="5976500"/>
            <a:ext cx="3450516" cy="852612"/>
          </a:xfrm>
          <a:prstGeom prst="rect">
            <a:avLst/>
          </a:prstGeom>
          <a:noFill/>
          <a:effectLst>
            <a:softEdge rad="0"/>
          </a:effectLst>
        </p:spPr>
      </p:pic>
      <p:cxnSp>
        <p:nvCxnSpPr>
          <p:cNvPr id="8" name="Conector recto 7"/>
          <p:cNvCxnSpPr/>
          <p:nvPr/>
        </p:nvCxnSpPr>
        <p:spPr>
          <a:xfrm>
            <a:off x="623392" y="1772816"/>
            <a:ext cx="10772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3831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Clr>
          <a:srgbClr val="C00000"/>
        </a:buClr>
        <a:buFont typeface="Arial" panose="020B0604020202020204" pitchFamily="34" charset="0"/>
        <a:buChar char="»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esponda@lidi.info.unlp.edu.a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pasini@lidi.info.unlp.edu.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Calidad de Sistemas de Software en Pequeñas y Medianas Empresas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29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 General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s-AR" altLang="es-AR" dirty="0"/>
              <a:t>Conceptos de Calidad</a:t>
            </a:r>
          </a:p>
          <a:p>
            <a:pPr>
              <a:spcAft>
                <a:spcPts val="1200"/>
              </a:spcAft>
            </a:pPr>
            <a:r>
              <a:rPr lang="es-AR" altLang="es-AR" dirty="0"/>
              <a:t>Calidad del Proceso y del Producto de Software</a:t>
            </a:r>
          </a:p>
          <a:p>
            <a:pPr>
              <a:spcAft>
                <a:spcPts val="1200"/>
              </a:spcAft>
            </a:pPr>
            <a:r>
              <a:rPr lang="es-AR" altLang="es-AR" dirty="0"/>
              <a:t>Modelos y Normas</a:t>
            </a:r>
          </a:p>
          <a:p>
            <a:pPr>
              <a:spcAft>
                <a:spcPts val="1200"/>
              </a:spcAft>
            </a:pPr>
            <a:r>
              <a:rPr lang="es-AR" altLang="es-AR" dirty="0" smtClean="0"/>
              <a:t>Calidad </a:t>
            </a:r>
            <a:r>
              <a:rPr lang="es-AR" altLang="es-AR" dirty="0"/>
              <a:t>de Servicio </a:t>
            </a:r>
          </a:p>
          <a:p>
            <a:pPr>
              <a:spcAft>
                <a:spcPts val="1200"/>
              </a:spcAft>
            </a:pP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s-AR" altLang="es-AR" dirty="0" err="1"/>
              <a:t>PMBok</a:t>
            </a:r>
            <a:r>
              <a:rPr lang="es-AR" altLang="es-AR" dirty="0"/>
              <a:t> – </a:t>
            </a:r>
            <a:r>
              <a:rPr lang="es-AR" altLang="es-AR" dirty="0" err="1"/>
              <a:t>SWEBok</a:t>
            </a:r>
            <a:endParaRPr lang="es-AR" altLang="es-AR" dirty="0"/>
          </a:p>
          <a:p>
            <a:pPr>
              <a:spcAft>
                <a:spcPts val="1200"/>
              </a:spcAft>
            </a:pPr>
            <a:r>
              <a:rPr lang="es-AR" altLang="es-AR" dirty="0"/>
              <a:t>Mejora de Proceso</a:t>
            </a:r>
          </a:p>
          <a:p>
            <a:pPr>
              <a:spcAft>
                <a:spcPts val="1200"/>
              </a:spcAft>
            </a:pPr>
            <a:r>
              <a:rPr lang="es-AR" altLang="es-AR" dirty="0" smtClean="0"/>
              <a:t>Características </a:t>
            </a:r>
            <a:r>
              <a:rPr lang="es-AR" altLang="es-AR" dirty="0"/>
              <a:t>de las </a:t>
            </a:r>
            <a:r>
              <a:rPr lang="es-AR" altLang="es-AR" dirty="0" err="1"/>
              <a:t>PyMES</a:t>
            </a:r>
            <a:endParaRPr lang="es-AR" altLang="es-AR" dirty="0"/>
          </a:p>
          <a:p>
            <a:pPr>
              <a:spcAft>
                <a:spcPts val="1200"/>
              </a:spcAft>
            </a:pPr>
            <a:r>
              <a:rPr lang="es-AR" altLang="es-AR" dirty="0"/>
              <a:t>Modelos de calidad para </a:t>
            </a:r>
            <a:r>
              <a:rPr lang="es-AR" altLang="es-AR" dirty="0" err="1"/>
              <a:t>PyMES</a:t>
            </a:r>
            <a:endParaRPr lang="es-AR" altLang="es-AR" dirty="0"/>
          </a:p>
          <a:p>
            <a:pPr>
              <a:spcAft>
                <a:spcPts val="1200"/>
              </a:spcAft>
            </a:pPr>
            <a:endParaRPr lang="es-AR" altLang="es-AR" dirty="0"/>
          </a:p>
          <a:p>
            <a:pPr>
              <a:spcAft>
                <a:spcPts val="1200"/>
              </a:spcAft>
            </a:pPr>
            <a:endParaRPr lang="es-E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3669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Metodología de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altLang="es-AR" dirty="0"/>
              <a:t>Clases teóricas, explicaciones de práctica, prácticas.</a:t>
            </a:r>
          </a:p>
          <a:p>
            <a:r>
              <a:rPr lang="es-ES" altLang="es-AR" b="1" dirty="0"/>
              <a:t>Modalidad presencial</a:t>
            </a:r>
          </a:p>
          <a:p>
            <a:pPr lvl="1"/>
            <a:r>
              <a:rPr lang="es-ES" altLang="es-AR" dirty="0"/>
              <a:t>Clases no obligatorias.</a:t>
            </a:r>
          </a:p>
          <a:p>
            <a:pPr lvl="1"/>
            <a:r>
              <a:rPr lang="es-ES" altLang="es-AR" dirty="0"/>
              <a:t>Desarrollo de un Manual de Calidad. </a:t>
            </a:r>
          </a:p>
          <a:p>
            <a:r>
              <a:rPr lang="es-ES" altLang="es-AR" b="1" dirty="0"/>
              <a:t>Modalidad alternativa</a:t>
            </a:r>
          </a:p>
          <a:p>
            <a:pPr lvl="1"/>
            <a:r>
              <a:rPr lang="es-ES" altLang="es-AR" dirty="0"/>
              <a:t>Clases no obligatorias.</a:t>
            </a:r>
          </a:p>
          <a:p>
            <a:pPr lvl="1"/>
            <a:r>
              <a:rPr lang="es-ES" altLang="es-AR" dirty="0"/>
              <a:t>Desarrollo individual de un Manual de Calidad.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4882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Evaluación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6656" y="1821675"/>
            <a:ext cx="10753725" cy="376618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z="1600" b="1" dirty="0"/>
              <a:t>Modalidad </a:t>
            </a:r>
            <a:r>
              <a:rPr lang="es-ES" sz="1600" b="1" dirty="0" smtClean="0"/>
              <a:t>Presencial</a:t>
            </a:r>
          </a:p>
          <a:p>
            <a:pPr lvl="1"/>
            <a:r>
              <a:rPr lang="es-ES" sz="1600" b="1" dirty="0" smtClean="0"/>
              <a:t>Aprobación de Cursada</a:t>
            </a:r>
            <a:endParaRPr lang="es-ES" sz="1600" b="1" dirty="0"/>
          </a:p>
          <a:p>
            <a:pPr lvl="2"/>
            <a:r>
              <a:rPr lang="es-ES" sz="1600" dirty="0"/>
              <a:t>Aprobación de los TP de la </a:t>
            </a:r>
            <a:r>
              <a:rPr lang="es-ES" sz="1600" dirty="0" smtClean="0"/>
              <a:t>asignatura.</a:t>
            </a:r>
            <a:endParaRPr lang="es-ES" sz="1600" dirty="0"/>
          </a:p>
          <a:p>
            <a:pPr lvl="2"/>
            <a:r>
              <a:rPr lang="es-ES" sz="1600" dirty="0"/>
              <a:t>Entregas  y evaluación de los  ítem del Manual, cada uno con una devolución explicitando las modificaciones a realizar. </a:t>
            </a:r>
          </a:p>
          <a:p>
            <a:pPr lvl="2"/>
            <a:r>
              <a:rPr lang="es-ES" sz="1600" dirty="0"/>
              <a:t>Defensa del Manual de Calidad completo.</a:t>
            </a:r>
          </a:p>
          <a:p>
            <a:pPr lvl="1"/>
            <a:r>
              <a:rPr lang="es-ES" sz="1600" b="1" dirty="0"/>
              <a:t>Aprobación final de la </a:t>
            </a:r>
            <a:r>
              <a:rPr lang="es-ES" sz="1600" b="1" dirty="0" smtClean="0"/>
              <a:t>materia </a:t>
            </a:r>
            <a:endParaRPr lang="es-ES" sz="1600" b="1" dirty="0"/>
          </a:p>
          <a:p>
            <a:pPr lvl="2"/>
            <a:r>
              <a:rPr lang="es-ES" sz="1600" dirty="0"/>
              <a:t>Aprobación de las pruebas teóricas durante la cursada y rendir un coloquio, </a:t>
            </a:r>
            <a:r>
              <a:rPr lang="es-ES" sz="1600" dirty="0" smtClean="0"/>
              <a:t>o Presentación </a:t>
            </a:r>
            <a:r>
              <a:rPr lang="es-ES" sz="1600" dirty="0"/>
              <a:t>de una monografía y rendir y aprobar un coloquio donde defienda su presentación, </a:t>
            </a:r>
            <a:r>
              <a:rPr lang="es-ES" sz="1600" dirty="0" smtClean="0"/>
              <a:t>o Examen </a:t>
            </a:r>
            <a:r>
              <a:rPr lang="es-ES" sz="1600" dirty="0"/>
              <a:t>final.</a:t>
            </a:r>
          </a:p>
          <a:p>
            <a:r>
              <a:rPr lang="es-ES" sz="1600" b="1" dirty="0"/>
              <a:t>Modalidad </a:t>
            </a:r>
            <a:r>
              <a:rPr lang="es-ES" sz="1600" b="1" dirty="0" smtClean="0"/>
              <a:t>Alternativa</a:t>
            </a:r>
          </a:p>
          <a:p>
            <a:pPr lvl="1">
              <a:buClr>
                <a:srgbClr val="C00000"/>
              </a:buClr>
            </a:pPr>
            <a:r>
              <a:rPr lang="es-ES" sz="1600" b="1" dirty="0" smtClean="0"/>
              <a:t>Aprobación de Cursada</a:t>
            </a:r>
          </a:p>
          <a:p>
            <a:pPr lvl="2"/>
            <a:r>
              <a:rPr lang="es-ES" sz="1600" dirty="0" smtClean="0"/>
              <a:t>Aprobación </a:t>
            </a:r>
            <a:r>
              <a:rPr lang="es-ES" sz="1600" dirty="0"/>
              <a:t>de los TP de la asignatura</a:t>
            </a:r>
          </a:p>
          <a:p>
            <a:pPr lvl="2"/>
            <a:r>
              <a:rPr lang="es-ES" sz="1600" dirty="0">
                <a:latin typeface="Calibri Light" charset="0"/>
              </a:rPr>
              <a:t>Entregas  y evaluación de los  ítem del Manual, cada uno con una devolución explicitando las modificaciones a realizar.</a:t>
            </a:r>
          </a:p>
          <a:p>
            <a:pPr lvl="2"/>
            <a:r>
              <a:rPr lang="es-ES" sz="1600" dirty="0"/>
              <a:t>Entrega </a:t>
            </a:r>
            <a:r>
              <a:rPr lang="es-ES" sz="1600" dirty="0" smtClean="0"/>
              <a:t>y Defensa del </a:t>
            </a:r>
            <a:r>
              <a:rPr lang="es-ES" sz="1600" dirty="0"/>
              <a:t>Manual en un encuentro </a:t>
            </a:r>
            <a:r>
              <a:rPr lang="es-ES" sz="1600" dirty="0" smtClean="0"/>
              <a:t>presencial. </a:t>
            </a:r>
            <a:endParaRPr lang="es-ES" sz="1600" dirty="0"/>
          </a:p>
          <a:p>
            <a:pPr lvl="1">
              <a:buClr>
                <a:srgbClr val="C00000"/>
              </a:buClr>
            </a:pPr>
            <a:r>
              <a:rPr lang="es-AR" sz="1600" b="1" dirty="0" smtClean="0"/>
              <a:t>Aprobación </a:t>
            </a:r>
            <a:r>
              <a:rPr lang="es-AR" sz="1600" b="1" dirty="0"/>
              <a:t>final de la materia</a:t>
            </a:r>
          </a:p>
          <a:p>
            <a:pPr lvl="2"/>
            <a:r>
              <a:rPr lang="es-ES" sz="1600" dirty="0"/>
              <a:t>Examen final.</a:t>
            </a:r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xmlns="" val="418378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¿Por qué elegirla?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chemeClr val="accent6"/>
              </a:buClr>
              <a:buFont typeface="Arial" panose="020B0604020202020204" pitchFamily="34" charset="0"/>
              <a:buChar char="»"/>
            </a:pPr>
            <a:r>
              <a:rPr lang="es-AR" dirty="0"/>
              <a:t>Actualidad del tema calidad y concepto de “mejora continua”</a:t>
            </a:r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»"/>
            </a:pPr>
            <a:endParaRPr lang="es-AR" dirty="0"/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»"/>
            </a:pPr>
            <a:r>
              <a:rPr lang="es-AR" dirty="0"/>
              <a:t>Alto porcentaje de </a:t>
            </a:r>
            <a:r>
              <a:rPr lang="es-AR" dirty="0" err="1"/>
              <a:t>PyMEs</a:t>
            </a:r>
            <a:r>
              <a:rPr lang="es-AR" dirty="0"/>
              <a:t> desarrolladoras de software</a:t>
            </a:r>
          </a:p>
          <a:p>
            <a:pPr lvl="2">
              <a:buClr>
                <a:schemeClr val="accent6"/>
              </a:buClr>
              <a:buFont typeface="Arial" panose="020B0604020202020204" pitchFamily="34" charset="0"/>
              <a:buChar char="»"/>
            </a:pPr>
            <a:endParaRPr lang="es-AR" dirty="0"/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»"/>
            </a:pPr>
            <a:r>
              <a:rPr lang="es-AR" dirty="0"/>
              <a:t>=&gt; Aplicar normas y modelos de calidad para desarrollo de software adaptadas a Pequeñas y Medianas Empresas</a:t>
            </a:r>
          </a:p>
          <a:p>
            <a:pPr>
              <a:buClr>
                <a:schemeClr val="accent6"/>
              </a:buClr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08365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Horarios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altLang="es-AR" dirty="0"/>
              <a:t>Horarios presenciales teórico-prácticos</a:t>
            </a:r>
          </a:p>
          <a:p>
            <a:pPr lvl="1"/>
            <a:r>
              <a:rPr lang="es-AR" altLang="es-AR" dirty="0"/>
              <a:t>Viernes 11.30 Hs. </a:t>
            </a:r>
          </a:p>
          <a:p>
            <a:pPr lvl="1"/>
            <a:endParaRPr lang="es-AR" altLang="es-AR" dirty="0"/>
          </a:p>
          <a:p>
            <a:r>
              <a:rPr lang="es-AR" altLang="es-AR" dirty="0"/>
              <a:t>Atención de consultas a través de la plataforma </a:t>
            </a:r>
            <a:r>
              <a:rPr lang="es-AR" altLang="es-AR" dirty="0" smtClean="0"/>
              <a:t>IDEAS</a:t>
            </a:r>
            <a:endParaRPr lang="es-AR" altLang="es-AR" dirty="0"/>
          </a:p>
          <a:p>
            <a:pPr lvl="1"/>
            <a:r>
              <a:rPr lang="es-ES" altLang="es-AR" dirty="0"/>
              <a:t>Las consultas y correcciones se pueden realizar por este medio, el resto de los días</a:t>
            </a:r>
            <a:endParaRPr lang="es-AR" alt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7199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Más información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>
              <a:spcBef>
                <a:spcPts val="1300"/>
              </a:spcBef>
              <a:buClr>
                <a:schemeClr val="accent6"/>
              </a:buClr>
              <a:buFont typeface="Arial" panose="020B0604020202020204" pitchFamily="34" charset="0"/>
              <a:buChar char="»"/>
            </a:pPr>
            <a:r>
              <a:rPr lang="es-AR" altLang="es-AR" dirty="0"/>
              <a:t>Plataforma web</a:t>
            </a:r>
          </a:p>
          <a:p>
            <a:pPr marL="0" lvl="2" indent="0">
              <a:buClr>
                <a:schemeClr val="accent6"/>
              </a:buClr>
              <a:buNone/>
            </a:pPr>
            <a:r>
              <a:rPr lang="es-AR" altLang="es-AR" dirty="0"/>
              <a:t>	</a:t>
            </a:r>
            <a:r>
              <a:rPr lang="es-AR" altLang="es-AR" dirty="0" smtClean="0"/>
              <a:t>IDEAS</a:t>
            </a:r>
            <a:endParaRPr lang="es-AR" altLang="es-AR" dirty="0"/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»"/>
            </a:pPr>
            <a:endParaRPr lang="es-AR" altLang="es-AR" dirty="0"/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»"/>
            </a:pPr>
            <a:r>
              <a:rPr lang="es-AR" altLang="es-AR" dirty="0"/>
              <a:t>Contacto</a:t>
            </a:r>
          </a:p>
          <a:p>
            <a:pPr marL="274320" lvl="3" indent="0">
              <a:buClr>
                <a:schemeClr val="accent6"/>
              </a:buClr>
              <a:buNone/>
            </a:pPr>
            <a:r>
              <a:rPr lang="es-AR" altLang="es-AR" dirty="0">
                <a:hlinkClick r:id="rId3"/>
              </a:rPr>
              <a:t>sesponda@lidi.info.unlp.edu.ar</a:t>
            </a:r>
            <a:endParaRPr lang="es-AR" altLang="es-AR" dirty="0"/>
          </a:p>
          <a:p>
            <a:pPr marL="274320" lvl="3" indent="0">
              <a:buClr>
                <a:schemeClr val="accent6"/>
              </a:buClr>
              <a:buNone/>
            </a:pPr>
            <a:r>
              <a:rPr lang="es-AR" altLang="es-AR" dirty="0">
                <a:hlinkClick r:id="rId4"/>
              </a:rPr>
              <a:t>apasini@lidi.info.unlp.edu.ar</a:t>
            </a:r>
            <a:endParaRPr lang="es-AR" altLang="es-AR" dirty="0"/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»"/>
            </a:pPr>
            <a:endParaRPr lang="es-AR" altLang="es-AR" dirty="0"/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»"/>
            </a:pPr>
            <a:r>
              <a:rPr lang="es-AR" altLang="es-AR" dirty="0"/>
              <a:t>Inicio del curso</a:t>
            </a:r>
          </a:p>
          <a:p>
            <a:pPr marL="274320" lvl="3" indent="0">
              <a:buClr>
                <a:schemeClr val="accent6"/>
              </a:buClr>
              <a:buNone/>
            </a:pPr>
            <a:r>
              <a:rPr lang="es-AR" altLang="es-AR"/>
              <a:t>Abril </a:t>
            </a:r>
            <a:r>
              <a:rPr lang="es-AR" altLang="es-AR" smtClean="0"/>
              <a:t>2017</a:t>
            </a:r>
            <a:endParaRPr lang="es-AR" altLang="es-AR" dirty="0"/>
          </a:p>
        </p:txBody>
      </p:sp>
    </p:spTree>
    <p:extLst>
      <p:ext uri="{BB962C8B-B14F-4D97-AF65-F5344CB8AC3E}">
        <p14:creationId xmlns:p14="http://schemas.microsoft.com/office/powerpoint/2010/main" xmlns="" val="81963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G I 2016">
  <a:themeElements>
    <a:clrScheme name="Personalizado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C00000"/>
      </a:accent1>
      <a:accent2>
        <a:srgbClr val="CCB400"/>
      </a:accent2>
      <a:accent3>
        <a:srgbClr val="8CADAE"/>
      </a:accent3>
      <a:accent4>
        <a:srgbClr val="7F7F7F"/>
      </a:accent4>
      <a:accent5>
        <a:srgbClr val="8FB08C"/>
      </a:accent5>
      <a:accent6>
        <a:srgbClr val="C00000"/>
      </a:accent6>
      <a:hlink>
        <a:srgbClr val="00A3D6"/>
      </a:hlink>
      <a:folHlink>
        <a:srgbClr val="694F07"/>
      </a:folHlink>
    </a:clrScheme>
    <a:fontScheme name="Metropolita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G I 2016" id="{7D710C11-A9A7-4655-97C4-BAD4B08B9899}" vid="{528455DC-6436-42CF-BA55-9ED6BE3C4C3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ING I 2016</Template>
  <TotalTime>71</TotalTime>
  <Words>296</Words>
  <Application>Microsoft Office PowerPoint</Application>
  <PresentationFormat>Personalizado</PresentationFormat>
  <Paragraphs>62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ING I 2016</vt:lpstr>
      <vt:lpstr>Calidad de Sistemas de Software en Pequeñas y Medianas Empresas</vt:lpstr>
      <vt:lpstr>Contenido General </vt:lpstr>
      <vt:lpstr>Metodología de trabajo</vt:lpstr>
      <vt:lpstr>Evaluación</vt:lpstr>
      <vt:lpstr>¿Por qué elegirla?</vt:lpstr>
      <vt:lpstr>Horarios</vt:lpstr>
      <vt:lpstr>Más información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Calidad de Sistemas de Software en Pequeñas y Medianas Empresas</dc:title>
  <dc:creator>Ariel Pasini</dc:creator>
  <cp:lastModifiedBy>silvia</cp:lastModifiedBy>
  <cp:revision>10</cp:revision>
  <dcterms:created xsi:type="dcterms:W3CDTF">2016-02-22T15:16:32Z</dcterms:created>
  <dcterms:modified xsi:type="dcterms:W3CDTF">2017-02-20T22:41:37Z</dcterms:modified>
</cp:coreProperties>
</file>