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411" r:id="rId3"/>
    <p:sldId id="417" r:id="rId4"/>
    <p:sldId id="257" r:id="rId5"/>
    <p:sldId id="415" r:id="rId6"/>
    <p:sldId id="412" r:id="rId7"/>
    <p:sldId id="413" r:id="rId8"/>
    <p:sldId id="416" r:id="rId9"/>
    <p:sldId id="418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221" autoAdjust="0"/>
  </p:normalViewPr>
  <p:slideViewPr>
    <p:cSldViewPr>
      <p:cViewPr varScale="1">
        <p:scale>
          <a:sx n="97" d="100"/>
          <a:sy n="97" d="100"/>
        </p:scale>
        <p:origin x="20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70F45-9109-44F1-922B-D90CD08C5346}" type="datetimeFigureOut">
              <a:rPr lang="es-AR" smtClean="0"/>
              <a:t>22/2/2017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A604D-5553-4D87-8D38-925E496C104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438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604D-5553-4D87-8D38-925E496C104A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8672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604D-5553-4D87-8D38-925E496C104A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2892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604D-5553-4D87-8D38-925E496C104A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9105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604D-5553-4D87-8D38-925E496C104A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0343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604D-5553-4D87-8D38-925E496C104A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63183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604D-5553-4D87-8D38-925E496C104A}" type="slidenum">
              <a:rPr lang="es-AR" smtClean="0"/>
              <a:t>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57918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604D-5553-4D87-8D38-925E496C104A}" type="slidenum">
              <a:rPr lang="es-AR" smtClean="0"/>
              <a:t>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6663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A604D-5553-4D87-8D38-925E496C104A}" type="slidenum">
              <a:rPr lang="es-AR" smtClean="0"/>
              <a:t>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5965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BD143-9985-4CE7-A9FC-6EB9825F4C50}" type="datetime1">
              <a:rPr lang="es-ES" smtClean="0"/>
              <a:t>22/02/2017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7212-D2C6-4390-ACCA-BD422CC22565}" type="datetime1">
              <a:rPr lang="es-ES" smtClean="0"/>
              <a:t>22/02/2017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F07A-EE9A-414A-944E-4DF8DCDA6CAE}" type="datetime1">
              <a:rPr lang="es-ES" smtClean="0"/>
              <a:t>22/02/2017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051B-58AD-4310-8BC4-3D68661F5815}" type="datetime1">
              <a:rPr lang="es-ES" smtClean="0"/>
              <a:t>22/02/2017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A9E49-C829-419B-B74F-11C3250A5F43}" type="datetime1">
              <a:rPr lang="es-ES" smtClean="0"/>
              <a:t>22/02/2017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AE1DE-AF1A-4F69-AAD6-62A73904A544}" type="datetime1">
              <a:rPr lang="es-ES" smtClean="0"/>
              <a:t>22/02/2017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A0519-695B-4BF4-ACED-14CF5377F3E5}" type="datetime1">
              <a:rPr lang="es-ES" smtClean="0"/>
              <a:t>22/02/2017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29FA-38DC-4F71-A6E6-06B24615E1A3}" type="datetime1">
              <a:rPr lang="es-ES" smtClean="0"/>
              <a:t>22/02/2017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36C0-1A5A-45CA-96CE-3A622211C5ED}" type="datetime1">
              <a:rPr lang="es-ES" smtClean="0"/>
              <a:t>22/02/2017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261E-AA7A-45EF-801D-E06BD0B30C57}" type="datetime1">
              <a:rPr lang="es-ES" smtClean="0"/>
              <a:t>22/02/2017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8E017-FFAF-4DA0-BEED-30C4856022F3}" type="datetime1">
              <a:rPr lang="es-ES" smtClean="0"/>
              <a:t>22/02/2017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6D0AEA-0CBC-4BBA-BDCD-43BBE51E5BF4}" type="datetime1">
              <a:rPr lang="es-ES" smtClean="0"/>
              <a:t>22/02/2017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" smtClean="0"/>
              <a:t>Presenación Optativa “Cloud Computing. Cloud Robotic” – 2017</a:t>
            </a:r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4800" b="1" dirty="0" smtClean="0"/>
              <a:t>Cloud Computing</a:t>
            </a:r>
            <a:br>
              <a:rPr lang="es-ES" sz="4800" b="1" dirty="0" smtClean="0"/>
            </a:br>
            <a:r>
              <a:rPr lang="es-ES" sz="4800" b="1" dirty="0" smtClean="0"/>
              <a:t>Cloud </a:t>
            </a:r>
            <a:r>
              <a:rPr lang="es-ES" sz="4800" b="1" dirty="0" err="1" smtClean="0"/>
              <a:t>Robotic</a:t>
            </a:r>
            <a:endParaRPr lang="es-AR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619168"/>
            <a:ext cx="7854696" cy="1682040"/>
          </a:xfrm>
        </p:spPr>
        <p:txBody>
          <a:bodyPr>
            <a:normAutofit/>
          </a:bodyPr>
          <a:lstStyle/>
          <a:p>
            <a:r>
              <a:rPr lang="es-AR" sz="2000" dirty="0" smtClean="0"/>
              <a:t>Materia Correlativa: Programación Concurrente</a:t>
            </a:r>
          </a:p>
          <a:p>
            <a:endParaRPr lang="es-AR" sz="2000" dirty="0" smtClean="0"/>
          </a:p>
          <a:p>
            <a:r>
              <a:rPr lang="es-AR" sz="2000" dirty="0" smtClean="0"/>
              <a:t>Ing. Armando De </a:t>
            </a:r>
            <a:r>
              <a:rPr lang="es-AR" sz="2000" dirty="0" err="1" smtClean="0"/>
              <a:t>Giusti</a:t>
            </a:r>
            <a:endParaRPr lang="es-AR" sz="2000" dirty="0"/>
          </a:p>
          <a:p>
            <a:r>
              <a:rPr lang="es-AR" sz="2000" dirty="0" smtClean="0"/>
              <a:t>Lic</a:t>
            </a:r>
            <a:r>
              <a:rPr lang="es-AR" sz="2000" dirty="0"/>
              <a:t>. Ismael P. Rodríguez</a:t>
            </a:r>
          </a:p>
          <a:p>
            <a:endParaRPr lang="es-AR" sz="2000" dirty="0" smtClean="0"/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1763688" y="6094239"/>
            <a:ext cx="5616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" sz="1400" dirty="0" smtClean="0">
                <a:latin typeface="Trebuchet MS" pitchFamily="34" charset="0"/>
              </a:rPr>
              <a:t>Facultad </a:t>
            </a:r>
            <a:r>
              <a:rPr lang="es-ES" sz="1400" dirty="0">
                <a:latin typeface="Trebuchet MS" pitchFamily="34" charset="0"/>
              </a:rPr>
              <a:t>de Informática - Universidad Nacional de La Plata</a:t>
            </a:r>
          </a:p>
        </p:txBody>
      </p:sp>
      <p:pic>
        <p:nvPicPr>
          <p:cNvPr id="6" name="Picture 31" descr="EscudoUNL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1206" y="5710789"/>
            <a:ext cx="854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37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715" y="685347"/>
            <a:ext cx="6948287" cy="794352"/>
          </a:xfrm>
        </p:spPr>
        <p:txBody>
          <a:bodyPr>
            <a:normAutofit/>
          </a:bodyPr>
          <a:lstStyle/>
          <a:p>
            <a:r>
              <a:rPr lang="es-AR" sz="4000" dirty="0" smtClean="0"/>
              <a:t>Objetivos Generales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9715" y="1772816"/>
            <a:ext cx="7520940" cy="468052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s-ES_tradnl" sz="2400" dirty="0"/>
              <a:t>Profundizar el conocimiento de las arquitecturas CLOUD y su utilización.</a:t>
            </a:r>
            <a:endParaRPr lang="es-ES" sz="2400" dirty="0"/>
          </a:p>
          <a:p>
            <a:pPr lvl="0">
              <a:lnSpc>
                <a:spcPct val="150000"/>
              </a:lnSpc>
            </a:pPr>
            <a:r>
              <a:rPr lang="es-ES_tradnl" sz="2400" dirty="0"/>
              <a:t>Analizar </a:t>
            </a:r>
            <a:r>
              <a:rPr lang="es-ES_tradnl" sz="2400" dirty="0" smtClean="0"/>
              <a:t>algunos de los </a:t>
            </a:r>
            <a:r>
              <a:rPr lang="es-ES_tradnl" sz="2400" dirty="0"/>
              <a:t>problemas principales en las aplicaciones de Cloud Computing.</a:t>
            </a:r>
            <a:endParaRPr lang="es-ES" sz="2400" dirty="0"/>
          </a:p>
          <a:p>
            <a:pPr lvl="0">
              <a:lnSpc>
                <a:spcPct val="150000"/>
              </a:lnSpc>
            </a:pPr>
            <a:r>
              <a:rPr lang="es-ES_tradnl" sz="2400" dirty="0"/>
              <a:t>Estudiar los fundamentos de los problemas de </a:t>
            </a:r>
            <a:r>
              <a:rPr lang="es-ES_tradnl" sz="2400" dirty="0" smtClean="0"/>
              <a:t>Robótica.</a:t>
            </a:r>
            <a:endParaRPr lang="es-ES" sz="2400" dirty="0"/>
          </a:p>
          <a:p>
            <a:pPr lvl="0">
              <a:lnSpc>
                <a:spcPct val="150000"/>
              </a:lnSpc>
            </a:pPr>
            <a:r>
              <a:rPr lang="es-ES_tradnl" sz="2400" dirty="0"/>
              <a:t>Resolver problemas de </a:t>
            </a:r>
            <a:r>
              <a:rPr lang="es-ES_tradnl" sz="2400" dirty="0" smtClean="0"/>
              <a:t>sistemas de Robots utilizando arquitecturas Cloud.</a:t>
            </a:r>
            <a:endParaRPr lang="es-ES" sz="2400" dirty="0"/>
          </a:p>
        </p:txBody>
      </p:sp>
      <p:sp>
        <p:nvSpPr>
          <p:cNvPr id="4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35696" y="6381328"/>
            <a:ext cx="5256584" cy="365125"/>
          </a:xfrm>
        </p:spPr>
        <p:txBody>
          <a:bodyPr/>
          <a:lstStyle/>
          <a:p>
            <a:pPr algn="ctr"/>
            <a:r>
              <a:rPr lang="en-US" dirty="0" err="1" smtClean="0"/>
              <a:t>Presenación</a:t>
            </a:r>
            <a:r>
              <a:rPr lang="en-US" dirty="0" smtClean="0"/>
              <a:t> </a:t>
            </a:r>
            <a:r>
              <a:rPr lang="en-US" dirty="0" err="1" smtClean="0"/>
              <a:t>Optativa</a:t>
            </a:r>
            <a:r>
              <a:rPr lang="en-US" dirty="0"/>
              <a:t> </a:t>
            </a:r>
            <a:r>
              <a:rPr lang="en-US" dirty="0" smtClean="0"/>
              <a:t>“Cloud Computing. </a:t>
            </a:r>
            <a:r>
              <a:rPr lang="en-US" dirty="0" smtClean="0"/>
              <a:t>Cloud Robotic” </a:t>
            </a:r>
            <a:r>
              <a:rPr lang="en-US" dirty="0" smtClean="0"/>
              <a:t>–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Picture 31" descr="EscudoUNL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425177"/>
            <a:ext cx="854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21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715" y="685347"/>
            <a:ext cx="6948287" cy="794352"/>
          </a:xfrm>
        </p:spPr>
        <p:txBody>
          <a:bodyPr>
            <a:normAutofit/>
          </a:bodyPr>
          <a:lstStyle/>
          <a:p>
            <a:r>
              <a:rPr lang="es-AR" sz="4000" dirty="0" smtClean="0"/>
              <a:t>Contenidos Mínimos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9715" y="1737565"/>
            <a:ext cx="7520940" cy="4680520"/>
          </a:xfrm>
        </p:spPr>
        <p:txBody>
          <a:bodyPr>
            <a:noAutofit/>
          </a:bodyPr>
          <a:lstStyle/>
          <a:p>
            <a:pPr lvl="0"/>
            <a:r>
              <a:rPr lang="es-ES_tradnl" sz="2400" b="1" dirty="0" smtClean="0"/>
              <a:t>Fundamentos de Cloud Computing</a:t>
            </a:r>
          </a:p>
          <a:p>
            <a:pPr marL="365760" lvl="1" indent="0">
              <a:buNone/>
            </a:pPr>
            <a:r>
              <a:rPr lang="es-ES_tradnl" sz="2000" dirty="0" smtClean="0"/>
              <a:t>(Escalabilidad, Aprovisionamiento, Riesgos, etc.)</a:t>
            </a:r>
            <a:endParaRPr lang="es-ES" sz="2000" dirty="0"/>
          </a:p>
          <a:p>
            <a:pPr lvl="0"/>
            <a:r>
              <a:rPr lang="es-ES_tradnl" sz="2400" b="1" dirty="0" smtClean="0"/>
              <a:t>Arquitecturas en Cloud Computing.</a:t>
            </a:r>
          </a:p>
          <a:p>
            <a:pPr marL="365760" lvl="1" indent="0">
              <a:buNone/>
            </a:pPr>
            <a:r>
              <a:rPr lang="es-ES_tradnl" sz="2000" dirty="0" smtClean="0"/>
              <a:t>(</a:t>
            </a:r>
            <a:r>
              <a:rPr lang="es-ES_tradnl" sz="2000" dirty="0" err="1" smtClean="0"/>
              <a:t>IaaS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PaaS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SaaS</a:t>
            </a:r>
            <a:r>
              <a:rPr lang="es-ES_tradnl" sz="2000" dirty="0" smtClean="0"/>
              <a:t>, Tipos de Cloud, Comunicaciones, Seguridad)</a:t>
            </a:r>
            <a:endParaRPr lang="es-ES" sz="2000" dirty="0"/>
          </a:p>
          <a:p>
            <a:pPr lvl="0"/>
            <a:r>
              <a:rPr lang="es-ES_tradnl" sz="2400" b="1" dirty="0" smtClean="0"/>
              <a:t>Software de base y de aplicación en Cloud Computing.</a:t>
            </a:r>
          </a:p>
          <a:p>
            <a:pPr marL="365760" lvl="1" indent="0">
              <a:buNone/>
            </a:pPr>
            <a:r>
              <a:rPr lang="es-ES_tradnl" sz="2000" dirty="0" smtClean="0"/>
              <a:t>(</a:t>
            </a:r>
            <a:r>
              <a:rPr lang="es-ES_tradnl" sz="2000" dirty="0" err="1" smtClean="0"/>
              <a:t>Hipervisores</a:t>
            </a:r>
            <a:r>
              <a:rPr lang="es-ES_tradnl" sz="2000" dirty="0" smtClean="0"/>
              <a:t>, Gestores, Amazon Web </a:t>
            </a:r>
            <a:r>
              <a:rPr lang="es-ES_tradnl" sz="2000" dirty="0" err="1" smtClean="0"/>
              <a:t>Services</a:t>
            </a:r>
            <a:r>
              <a:rPr lang="es-ES_tradnl" sz="2000" dirty="0" smtClean="0"/>
              <a:t> - AWS)</a:t>
            </a:r>
            <a:endParaRPr lang="es-ES" sz="2000" dirty="0"/>
          </a:p>
          <a:p>
            <a:pPr lvl="0"/>
            <a:r>
              <a:rPr lang="es-ES_tradnl" sz="2400" b="1" dirty="0" smtClean="0"/>
              <a:t>Conceptos </a:t>
            </a:r>
            <a:r>
              <a:rPr lang="es-ES_tradnl" sz="2400" b="1" dirty="0" smtClean="0"/>
              <a:t>de </a:t>
            </a:r>
            <a:r>
              <a:rPr lang="es-ES_tradnl" sz="2400" b="1" dirty="0" err="1" smtClean="0"/>
              <a:t>IoT</a:t>
            </a:r>
            <a:r>
              <a:rPr lang="es-ES_tradnl" sz="2400" b="1" dirty="0" smtClean="0"/>
              <a:t>.</a:t>
            </a:r>
            <a:endParaRPr lang="es-ES_tradnl" sz="2400" b="1" dirty="0" smtClean="0"/>
          </a:p>
          <a:p>
            <a:pPr marL="365760" lvl="1" indent="0">
              <a:buNone/>
            </a:pPr>
            <a:r>
              <a:rPr lang="es-ES_tradnl" sz="2000" dirty="0" smtClean="0"/>
              <a:t>(Tecnología M2M: Protocolo MQTT, Mosquito, etc.)</a:t>
            </a:r>
            <a:endParaRPr lang="es-ES_tradnl" sz="2000" dirty="0" smtClean="0"/>
          </a:p>
          <a:p>
            <a:pPr lvl="0"/>
            <a:r>
              <a:rPr lang="es-ES_tradnl" sz="2400" b="1" dirty="0" smtClean="0"/>
              <a:t>Cloud </a:t>
            </a:r>
            <a:r>
              <a:rPr lang="es-ES_tradnl" sz="2400" b="1" dirty="0" err="1" smtClean="0"/>
              <a:t>Robotic</a:t>
            </a:r>
            <a:r>
              <a:rPr lang="es-ES_tradnl" sz="2400" b="1" dirty="0" smtClean="0"/>
              <a:t>.</a:t>
            </a:r>
            <a:endParaRPr lang="es-ES_tradnl" sz="2400" b="1" dirty="0" smtClean="0"/>
          </a:p>
          <a:p>
            <a:pPr marL="365760" lvl="1" indent="0">
              <a:buNone/>
            </a:pPr>
            <a:r>
              <a:rPr lang="es-ES_tradnl" sz="2000" dirty="0" smtClean="0"/>
              <a:t>(</a:t>
            </a:r>
            <a:r>
              <a:rPr lang="es-ES_tradnl" sz="2000" dirty="0" smtClean="0"/>
              <a:t>Robots conectados al Cloud para procesamiento de datos y toma de decisiones)</a:t>
            </a:r>
            <a:endParaRPr lang="es-ES" sz="2000" dirty="0"/>
          </a:p>
        </p:txBody>
      </p:sp>
      <p:sp>
        <p:nvSpPr>
          <p:cNvPr id="4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35696" y="6381328"/>
            <a:ext cx="5256584" cy="365125"/>
          </a:xfrm>
        </p:spPr>
        <p:txBody>
          <a:bodyPr/>
          <a:lstStyle/>
          <a:p>
            <a:pPr algn="ctr"/>
            <a:r>
              <a:rPr lang="es-ES" smtClean="0"/>
              <a:t>Presenación Optativa “Cloud Computing. Cloud Robotic” – 2017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31" descr="EscudoUNL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425177"/>
            <a:ext cx="854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83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1299" y="404664"/>
            <a:ext cx="6948287" cy="1152128"/>
          </a:xfrm>
        </p:spPr>
        <p:txBody>
          <a:bodyPr>
            <a:normAutofit fontScale="90000"/>
          </a:bodyPr>
          <a:lstStyle/>
          <a:p>
            <a:r>
              <a:rPr lang="es-AR" sz="4000" dirty="0" smtClean="0"/>
              <a:t>Metodología – Modalidad Presencial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3812" y="1845205"/>
            <a:ext cx="7952988" cy="468052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 smtClean="0"/>
              <a:t>Las </a:t>
            </a:r>
            <a:r>
              <a:rPr lang="es-ES" sz="2000" dirty="0"/>
              <a:t>clases teórico-prácticas  son dictadas por los Profesores de la asignatura y son obligatorias para la promoción</a:t>
            </a:r>
            <a:r>
              <a:rPr lang="es-ES" sz="2000" dirty="0" smtClean="0"/>
              <a:t>.</a:t>
            </a:r>
            <a:endParaRPr lang="es-ES" sz="2000" dirty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 smtClean="0"/>
              <a:t>Las </a:t>
            </a:r>
            <a:r>
              <a:rPr lang="es-ES" sz="2000" dirty="0"/>
              <a:t>explicaciones de práctica son introductorias al trabajo en Laboratorio, para facilitar la utilización del equipamiento y software por los alumnos. Se desarrollan en las clases teórico-prácticas</a:t>
            </a:r>
            <a:r>
              <a:rPr lang="es-ES" sz="2000" dirty="0" smtClean="0"/>
              <a:t>.</a:t>
            </a:r>
            <a:endParaRPr lang="es-ES" sz="2000" dirty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dirty="0" smtClean="0"/>
              <a:t>Se </a:t>
            </a:r>
            <a:r>
              <a:rPr lang="es-ES" sz="2000" dirty="0"/>
              <a:t>propone el desarrollo de trabajos concretos sobre configuraciones de Cloud, utilizando servicios disponibles sin costo (en el país y en el exterior).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Picture 31" descr="EscudoUNL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440978"/>
            <a:ext cx="854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35696" y="6381328"/>
            <a:ext cx="5256584" cy="365125"/>
          </a:xfrm>
        </p:spPr>
        <p:txBody>
          <a:bodyPr/>
          <a:lstStyle/>
          <a:p>
            <a:pPr algn="ctr"/>
            <a:r>
              <a:rPr lang="es-ES" smtClean="0"/>
              <a:t>Presenación Optativa “Cloud Computing. Cloud Robotic” –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13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1299" y="404664"/>
            <a:ext cx="6948287" cy="1152128"/>
          </a:xfrm>
        </p:spPr>
        <p:txBody>
          <a:bodyPr>
            <a:normAutofit fontScale="90000"/>
          </a:bodyPr>
          <a:lstStyle/>
          <a:p>
            <a:r>
              <a:rPr lang="es-AR" sz="4000" dirty="0" smtClean="0"/>
              <a:t>Metodología – Modalidad Presencial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7239" y="1902291"/>
            <a:ext cx="7952988" cy="468052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 smtClean="0"/>
              <a:t>Se </a:t>
            </a:r>
            <a:r>
              <a:rPr lang="es-ES" sz="2000" dirty="0"/>
              <a:t>propone la resolución de </a:t>
            </a:r>
            <a:r>
              <a:rPr lang="es-ES" sz="2000" dirty="0" smtClean="0"/>
              <a:t>sistemas de robots, </a:t>
            </a:r>
            <a:r>
              <a:rPr lang="es-ES" sz="2000" dirty="0" smtClean="0"/>
              <a:t>utilizando placas basadas en Linux embebido (</a:t>
            </a:r>
            <a:r>
              <a:rPr lang="es-ES" sz="2000" dirty="0" err="1" smtClean="0"/>
              <a:t>Arduino</a:t>
            </a:r>
            <a:r>
              <a:rPr lang="es-ES" sz="2000" dirty="0" smtClean="0"/>
              <a:t>, </a:t>
            </a:r>
            <a:r>
              <a:rPr lang="es-ES" sz="2000" dirty="0" err="1" smtClean="0"/>
              <a:t>Raspberry</a:t>
            </a:r>
            <a:r>
              <a:rPr lang="es-ES" sz="2000" dirty="0" smtClean="0"/>
              <a:t> Pi, Intel Galileo) y estas interconectadas al Cloud, vía el protocolo MQTT, e inter-robots.</a:t>
            </a:r>
            <a:endParaRPr lang="es-ES" sz="20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ES" sz="2000" dirty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 smtClean="0"/>
              <a:t>Los </a:t>
            </a:r>
            <a:r>
              <a:rPr lang="es-ES" sz="2000" dirty="0"/>
              <a:t>trabajos se pueden realizar individualmente o en grupo de 2 personas. Las consultas y correcciones son realizadas  en forma presencial o por medio de la plataforma de Educación a Distancia </a:t>
            </a:r>
            <a:r>
              <a:rPr lang="es-ES" sz="2000" dirty="0" smtClean="0"/>
              <a:t>IDEAS (https://ideas.info.unlp.edu.ar).</a:t>
            </a:r>
            <a:endParaRPr lang="es-ES" sz="2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Picture 31" descr="EscudoUNL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9762" y="404664"/>
            <a:ext cx="854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35696" y="6381328"/>
            <a:ext cx="5256584" cy="365125"/>
          </a:xfrm>
        </p:spPr>
        <p:txBody>
          <a:bodyPr/>
          <a:lstStyle/>
          <a:p>
            <a:pPr algn="ctr"/>
            <a:r>
              <a:rPr lang="es-ES" smtClean="0"/>
              <a:t>Presenación Optativa “Cloud Computing. Cloud Robotic” –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07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1299" y="476672"/>
            <a:ext cx="6948287" cy="1152128"/>
          </a:xfrm>
        </p:spPr>
        <p:txBody>
          <a:bodyPr>
            <a:normAutofit fontScale="90000"/>
          </a:bodyPr>
          <a:lstStyle/>
          <a:p>
            <a:r>
              <a:rPr lang="es-AR" sz="4000" dirty="0" smtClean="0"/>
              <a:t>Evaluación – Modalidad Presencial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651617"/>
            <a:ext cx="7952988" cy="468052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 smtClean="0"/>
              <a:t>Los </a:t>
            </a:r>
            <a:r>
              <a:rPr lang="es-ES" sz="2000" dirty="0"/>
              <a:t>alumnos deben aprobar las entregas de los diferentes trabajos experimentales, para obtener la aprobación de los TP de la asignatura</a:t>
            </a:r>
            <a:r>
              <a:rPr lang="es-ES" sz="20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ES" sz="2000" dirty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/>
              <a:t>Posteriormente se les propondrá un trabajo final experimental a defender en un coloquio como Trabajo Final de Promoción, en una fecha de examen final</a:t>
            </a:r>
            <a:r>
              <a:rPr lang="es-ES" sz="2000" dirty="0" smtClean="0"/>
              <a:t>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9" name="Picture 31" descr="EscudoUNL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9518" y="404664"/>
            <a:ext cx="854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35696" y="6381328"/>
            <a:ext cx="5256584" cy="365125"/>
          </a:xfrm>
        </p:spPr>
        <p:txBody>
          <a:bodyPr/>
          <a:lstStyle/>
          <a:p>
            <a:pPr algn="ctr"/>
            <a:r>
              <a:rPr lang="es-ES" smtClean="0"/>
              <a:t>Presenación Optativa “Cloud Computing. Cloud Robotic” –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3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1299" y="476672"/>
            <a:ext cx="6948287" cy="1368152"/>
          </a:xfrm>
        </p:spPr>
        <p:txBody>
          <a:bodyPr>
            <a:normAutofit/>
          </a:bodyPr>
          <a:lstStyle/>
          <a:p>
            <a:r>
              <a:rPr lang="es-AR" sz="4000" dirty="0" smtClean="0"/>
              <a:t>Metodología – Modalidad No Presencial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707285"/>
            <a:ext cx="7952988" cy="4680520"/>
          </a:xfrm>
        </p:spPr>
        <p:txBody>
          <a:bodyPr>
            <a:noAutofit/>
          </a:bodyPr>
          <a:lstStyle/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El </a:t>
            </a:r>
            <a:r>
              <a:rPr lang="es-ES" sz="2000" dirty="0"/>
              <a:t>alumno tendrá todo el material del curso a disposición por </a:t>
            </a:r>
            <a:r>
              <a:rPr lang="es-ES" sz="2000" dirty="0" err="1"/>
              <a:t>InterNet</a:t>
            </a:r>
            <a:r>
              <a:rPr lang="es-ES" sz="2000" dirty="0" smtClean="0"/>
              <a:t>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Se hace notar que para las tareas experimentales, el alumno deberá tener acceso a alguno de los Cloud habilitados por la cátedra, pero podrá hacerlo asincrónicamente.</a:t>
            </a:r>
          </a:p>
          <a:p>
            <a:pPr marL="0" indent="0" algn="just">
              <a:buNone/>
            </a:pPr>
            <a:r>
              <a:rPr lang="es-ES" sz="2000" dirty="0"/>
              <a:t> </a:t>
            </a:r>
          </a:p>
          <a:p>
            <a:pPr algn="just"/>
            <a:r>
              <a:rPr lang="es-ES" sz="2000" dirty="0"/>
              <a:t>Los alumnos deben aprobar las mismas entregas de los trabajos experimentales que los alumnos en modalidad </a:t>
            </a:r>
            <a:r>
              <a:rPr lang="es-ES" sz="2000" dirty="0" smtClean="0"/>
              <a:t>presencial, para obtener la cursada.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s-ES" sz="2000" dirty="0" smtClean="0"/>
              <a:t>Rendirá Examen final para la aprobación final de la materia.</a:t>
            </a:r>
            <a:endParaRPr lang="es-ES" sz="2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9" name="Picture 31" descr="EscudoUNL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404664"/>
            <a:ext cx="854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35696" y="6381328"/>
            <a:ext cx="5256584" cy="365125"/>
          </a:xfrm>
        </p:spPr>
        <p:txBody>
          <a:bodyPr/>
          <a:lstStyle/>
          <a:p>
            <a:pPr algn="ctr"/>
            <a:r>
              <a:rPr lang="es-ES" smtClean="0"/>
              <a:t>Presenación Optativa “Cloud Computing. Cloud Robotic” –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1299" y="476672"/>
            <a:ext cx="6948287" cy="1440160"/>
          </a:xfrm>
        </p:spPr>
        <p:txBody>
          <a:bodyPr>
            <a:normAutofit/>
          </a:bodyPr>
          <a:lstStyle/>
          <a:p>
            <a:r>
              <a:rPr lang="es-AR" sz="4000" dirty="0" smtClean="0"/>
              <a:t>¿Por qué elegirla?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31225" y="2040955"/>
            <a:ext cx="7952988" cy="468052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 smtClean="0"/>
              <a:t>Cloud Computing es un nuevo paradigma en pleno auge.</a:t>
            </a:r>
            <a:endParaRPr lang="es-ES" sz="2000" dirty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 smtClean="0"/>
              <a:t>Existe una clara tendencia de adopción del Cloud, por parte de las empresas e instituciones.</a:t>
            </a:r>
            <a:endParaRPr lang="es-ES" sz="2000" dirty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 smtClean="0"/>
              <a:t>El uso del Cloud demanda un nuevo perfil laboral, en los próximos años: profesionales en Cloud.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 smtClean="0"/>
              <a:t>La expectativas de crecimiento del sector, harán que la demanda de profesionales sea alta.</a:t>
            </a:r>
            <a:endParaRPr lang="es-ES" sz="2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9" name="Picture 31" descr="EscudoUNL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441495"/>
            <a:ext cx="854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35696" y="6381328"/>
            <a:ext cx="5256584" cy="365125"/>
          </a:xfrm>
        </p:spPr>
        <p:txBody>
          <a:bodyPr/>
          <a:lstStyle/>
          <a:p>
            <a:pPr algn="ctr"/>
            <a:r>
              <a:rPr lang="es-ES" smtClean="0"/>
              <a:t>Presenación Optativa “Cloud Computing. Cloud Robotic” –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70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1299" y="476672"/>
            <a:ext cx="6948287" cy="1440160"/>
          </a:xfrm>
        </p:spPr>
        <p:txBody>
          <a:bodyPr>
            <a:normAutofit/>
          </a:bodyPr>
          <a:lstStyle/>
          <a:p>
            <a:r>
              <a:rPr lang="es-AR" sz="4000" dirty="0" smtClean="0"/>
              <a:t>Mas información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31225" y="2040955"/>
            <a:ext cx="7952988" cy="468052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 smtClean="0"/>
              <a:t>Inicio del curso: </a:t>
            </a:r>
            <a:r>
              <a:rPr lang="es-ES" sz="2000" dirty="0" smtClean="0"/>
              <a:t>Lunes 3 de abril 2017</a:t>
            </a:r>
            <a:endParaRPr lang="es-ES" sz="2000" dirty="0" smtClean="0"/>
          </a:p>
          <a:p>
            <a:pPr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 smtClean="0"/>
              <a:t>Presenciales Teórico-Práctico: Lunes </a:t>
            </a:r>
            <a:r>
              <a:rPr lang="es-ES" sz="2000" dirty="0" smtClean="0"/>
              <a:t>de 9hs </a:t>
            </a:r>
            <a:r>
              <a:rPr lang="es-ES" sz="2000" dirty="0" smtClean="0"/>
              <a:t>a 13hs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 smtClean="0"/>
              <a:t>Plataforma WEB: </a:t>
            </a:r>
            <a:r>
              <a:rPr lang="es-ES" sz="2000" dirty="0" smtClean="0"/>
              <a:t>IDEAS</a:t>
            </a:r>
            <a:endParaRPr lang="es-ES" sz="2000" dirty="0" smtClean="0"/>
          </a:p>
          <a:p>
            <a:pPr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2000" dirty="0" smtClean="0"/>
              <a:t>Contacto: Lic. Ismael P. Rodríguez</a:t>
            </a:r>
            <a:endParaRPr lang="es-ES" sz="2000" dirty="0"/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es-ES" sz="2000" dirty="0" smtClean="0"/>
              <a:t>                      </a:t>
            </a:r>
            <a:r>
              <a:rPr lang="es-ES" sz="2000" dirty="0" smtClean="0"/>
              <a:t>ismael@lidi.info.unlp.edu.ar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9" name="Picture 31" descr="EscudoUNL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441495"/>
            <a:ext cx="854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35696" y="6381328"/>
            <a:ext cx="5256584" cy="365125"/>
          </a:xfrm>
        </p:spPr>
        <p:txBody>
          <a:bodyPr/>
          <a:lstStyle/>
          <a:p>
            <a:pPr algn="ctr"/>
            <a:r>
              <a:rPr lang="es-ES" smtClean="0"/>
              <a:t>Presenación Optativa “Cloud Computing. Cloud Robotic” –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62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1317</TotalTime>
  <Words>623</Words>
  <Application>Microsoft Office PowerPoint</Application>
  <PresentationFormat>Presentación en pantalla (4:3)</PresentationFormat>
  <Paragraphs>82</Paragraphs>
  <Slides>9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Trebuchet MS</vt:lpstr>
      <vt:lpstr>Wingdings 2</vt:lpstr>
      <vt:lpstr>Flujo</vt:lpstr>
      <vt:lpstr>Cloud Computing Cloud Robotic</vt:lpstr>
      <vt:lpstr>Objetivos Generales</vt:lpstr>
      <vt:lpstr>Contenidos Mínimos</vt:lpstr>
      <vt:lpstr>Metodología – Modalidad Presencial</vt:lpstr>
      <vt:lpstr>Metodología – Modalidad Presencial</vt:lpstr>
      <vt:lpstr>Evaluación – Modalidad Presencial</vt:lpstr>
      <vt:lpstr>Metodología – Modalidad No Presencial</vt:lpstr>
      <vt:lpstr>¿Por qué elegirla?</vt:lpstr>
      <vt:lpstr>Mas información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5 Introducción a  Cloud Computing</dc:title>
  <dc:creator>Coco</dc:creator>
  <cp:lastModifiedBy>usuario</cp:lastModifiedBy>
  <cp:revision>118</cp:revision>
  <dcterms:created xsi:type="dcterms:W3CDTF">2011-08-08T16:45:26Z</dcterms:created>
  <dcterms:modified xsi:type="dcterms:W3CDTF">2017-02-22T11:00:46Z</dcterms:modified>
</cp:coreProperties>
</file>