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  <p:sldMasterId id="2147483651" r:id="rId2"/>
    <p:sldMasterId id="2147483652" r:id="rId3"/>
  </p:sldMasterIdLst>
  <p:notesMasterIdLst>
    <p:notesMasterId r:id="rId11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10080625" cy="7559675"/>
  <p:notesSz cx="7559675" cy="10691813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0" y="0"/>
            <a:ext cx="7559675" cy="10691812"/>
          </a:xfrm>
          <a:prstGeom prst="roundRect">
            <a:avLst>
              <a:gd name="adj" fmla="val 4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" name="Shape 3"/>
          <p:cNvSpPr/>
          <p:nvPr/>
        </p:nvSpPr>
        <p:spPr>
          <a:xfrm>
            <a:off x="0" y="0"/>
            <a:ext cx="7559675" cy="10691812"/>
          </a:xfrm>
          <a:prstGeom prst="roundRect">
            <a:avLst>
              <a:gd name="adj" fmla="val 4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4" name="Shape 4"/>
          <p:cNvSpPr/>
          <p:nvPr/>
        </p:nvSpPr>
        <p:spPr>
          <a:xfrm>
            <a:off x="0" y="0"/>
            <a:ext cx="7559675" cy="10691812"/>
          </a:xfrm>
          <a:prstGeom prst="roundRect">
            <a:avLst>
              <a:gd name="adj" fmla="val 4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38762" cy="4002086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2024" cy="48053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7" name="Shape 7"/>
          <p:cNvSpPr/>
          <p:nvPr/>
        </p:nvSpPr>
        <p:spPr>
          <a:xfrm>
            <a:off x="0" y="0"/>
            <a:ext cx="3278186" cy="533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8" name="Shape 8"/>
          <p:cNvSpPr/>
          <p:nvPr/>
        </p:nvSpPr>
        <p:spPr>
          <a:xfrm>
            <a:off x="4279900" y="0"/>
            <a:ext cx="3278186" cy="533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9" name="Shape 9"/>
          <p:cNvSpPr/>
          <p:nvPr/>
        </p:nvSpPr>
        <p:spPr>
          <a:xfrm>
            <a:off x="0" y="10156825"/>
            <a:ext cx="3278186" cy="533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4279900" y="10155236"/>
            <a:ext cx="3273425" cy="5286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lnSpc>
                <a:spcPct val="100000"/>
              </a:lnSpc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1106487" y="812800"/>
            <a:ext cx="5343525" cy="4006850"/>
          </a:xfrm>
          <a:prstGeom prst="rect">
            <a:avLst/>
          </a:prstGeom>
          <a:solidFill>
            <a:srgbClr val="FFFFFF"/>
          </a:solidFill>
          <a:ln w="9525" cap="rnd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3" name="Shape 33"/>
          <p:cNvSpPr txBox="1"/>
          <p:nvPr/>
        </p:nvSpPr>
        <p:spPr>
          <a:xfrm>
            <a:off x="755650" y="5078412"/>
            <a:ext cx="6046787" cy="48101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2024" cy="4805361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5" name="Shape 35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38762" cy="4002086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1106487" y="812800"/>
            <a:ext cx="5343525" cy="4006850"/>
          </a:xfrm>
          <a:prstGeom prst="rect">
            <a:avLst/>
          </a:prstGeom>
          <a:solidFill>
            <a:srgbClr val="FFFFFF"/>
          </a:solidFill>
          <a:ln w="9525" cap="rnd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43" name="Shape 43"/>
          <p:cNvSpPr txBox="1"/>
          <p:nvPr/>
        </p:nvSpPr>
        <p:spPr>
          <a:xfrm>
            <a:off x="755650" y="5078412"/>
            <a:ext cx="6046787" cy="48101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2024" cy="4805361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38762" cy="4002086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1106487" y="812800"/>
            <a:ext cx="5343525" cy="4006850"/>
          </a:xfrm>
          <a:prstGeom prst="rect">
            <a:avLst/>
          </a:prstGeom>
          <a:solidFill>
            <a:srgbClr val="FFFFFF"/>
          </a:solidFill>
          <a:ln w="9525" cap="rnd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53" name="Shape 53"/>
          <p:cNvSpPr txBox="1"/>
          <p:nvPr/>
        </p:nvSpPr>
        <p:spPr>
          <a:xfrm>
            <a:off x="755650" y="5078412"/>
            <a:ext cx="6046787" cy="48101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2024" cy="4805361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38762" cy="4002086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/>
        </p:nvSpPr>
        <p:spPr>
          <a:xfrm>
            <a:off x="1106487" y="812800"/>
            <a:ext cx="5343525" cy="4006850"/>
          </a:xfrm>
          <a:prstGeom prst="rect">
            <a:avLst/>
          </a:prstGeom>
          <a:solidFill>
            <a:srgbClr val="FFFFFF"/>
          </a:solidFill>
          <a:ln w="9525" cap="rnd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63" name="Shape 63"/>
          <p:cNvSpPr txBox="1"/>
          <p:nvPr/>
        </p:nvSpPr>
        <p:spPr>
          <a:xfrm>
            <a:off x="755650" y="5078412"/>
            <a:ext cx="6046787" cy="48101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2024" cy="4805361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38762" cy="4002086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/>
        </p:nvSpPr>
        <p:spPr>
          <a:xfrm>
            <a:off x="1106487" y="812800"/>
            <a:ext cx="5343525" cy="4006850"/>
          </a:xfrm>
          <a:prstGeom prst="rect">
            <a:avLst/>
          </a:prstGeom>
          <a:solidFill>
            <a:srgbClr val="FFFFFF"/>
          </a:solidFill>
          <a:ln w="9525" cap="rnd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73" name="Shape 73"/>
          <p:cNvSpPr txBox="1"/>
          <p:nvPr/>
        </p:nvSpPr>
        <p:spPr>
          <a:xfrm>
            <a:off x="755650" y="5078412"/>
            <a:ext cx="6046787" cy="48101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2024" cy="4805361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38762" cy="4002086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/>
        </p:nvSpPr>
        <p:spPr>
          <a:xfrm>
            <a:off x="4279900" y="10156825"/>
            <a:ext cx="3278186" cy="533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r>
              <a:rPr lang="en-US" sz="1400" b="0" i="0" u="none" strike="noStrike" cap="none" baseline="0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82" name="Shape 82"/>
          <p:cNvSpPr/>
          <p:nvPr/>
        </p:nvSpPr>
        <p:spPr>
          <a:xfrm>
            <a:off x="1106487" y="812800"/>
            <a:ext cx="5345111" cy="4008436"/>
          </a:xfrm>
          <a:prstGeom prst="rect">
            <a:avLst/>
          </a:prstGeom>
          <a:solidFill>
            <a:srgbClr val="FFFFFF"/>
          </a:solidFill>
          <a:ln w="9525" cap="rnd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83" name="Shape 83"/>
          <p:cNvSpPr txBox="1"/>
          <p:nvPr/>
        </p:nvSpPr>
        <p:spPr>
          <a:xfrm>
            <a:off x="755650" y="5078412"/>
            <a:ext cx="6048374" cy="48117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2024" cy="4805361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38762" cy="4002086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/>
        </p:nvSpPr>
        <p:spPr>
          <a:xfrm>
            <a:off x="1106487" y="812800"/>
            <a:ext cx="5343525" cy="4006850"/>
          </a:xfrm>
          <a:prstGeom prst="rect">
            <a:avLst/>
          </a:prstGeom>
          <a:solidFill>
            <a:srgbClr val="FFFFFF"/>
          </a:solidFill>
          <a:ln w="9525" cap="rnd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93" name="Shape 93"/>
          <p:cNvSpPr txBox="1"/>
          <p:nvPr/>
        </p:nvSpPr>
        <p:spPr>
          <a:xfrm>
            <a:off x="755650" y="5078412"/>
            <a:ext cx="6046787" cy="48101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2024" cy="4805361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38762" cy="4002086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237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bg>
      <p:bgPr>
        <a:solidFill>
          <a:srgbClr val="FFFFFF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1511300" y="1768475"/>
            <a:ext cx="8056561" cy="49831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lnSpc>
                <a:spcPct val="98000"/>
              </a:lnSpc>
              <a:spcBef>
                <a:spcPts val="0"/>
              </a:spcBef>
              <a:spcAft>
                <a:spcPts val="1400"/>
              </a:spcAft>
              <a:defRPr/>
            </a:lvl1pPr>
            <a:lvl2pPr marL="742950" indent="-285750" algn="l" rtl="0">
              <a:lnSpc>
                <a:spcPct val="98000"/>
              </a:lnSpc>
              <a:spcBef>
                <a:spcPts val="0"/>
              </a:spcBef>
              <a:spcAft>
                <a:spcPts val="1100"/>
              </a:spcAft>
              <a:defRPr/>
            </a:lvl2pPr>
            <a:lvl3pPr marL="1143000" indent="-228600" algn="l" rtl="0">
              <a:lnSpc>
                <a:spcPct val="98000"/>
              </a:lnSpc>
              <a:spcBef>
                <a:spcPts val="0"/>
              </a:spcBef>
              <a:spcAft>
                <a:spcPts val="800"/>
              </a:spcAft>
              <a:defRPr/>
            </a:lvl3pPr>
            <a:lvl4pPr marL="1600200" indent="-228600" algn="l" rtl="0">
              <a:lnSpc>
                <a:spcPct val="98000"/>
              </a:lnSpc>
              <a:spcBef>
                <a:spcPts val="0"/>
              </a:spcBef>
              <a:spcAft>
                <a:spcPts val="500"/>
              </a:spcAft>
              <a:defRPr/>
            </a:lvl4pPr>
            <a:lvl5pPr marL="2057400" indent="-228600" algn="l" rtl="0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defRPr/>
            </a:lvl5pPr>
            <a:lvl6pPr marL="2514600" indent="-228600" algn="l" rtl="0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defRPr/>
            </a:lvl6pPr>
            <a:lvl7pPr marL="3429000" indent="-228600" algn="l" rtl="0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defRPr/>
            </a:lvl7pPr>
            <a:lvl8pPr marL="4800600" indent="-228600" algn="l" rtl="0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defRPr/>
            </a:lvl8pPr>
            <a:lvl9pPr marL="6629400" indent="-228600" algn="l" rtl="0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bg>
      <p:bgPr>
        <a:solidFill>
          <a:srgbClr val="FFFFFF"/>
        </a:solid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1511300" y="1768475"/>
            <a:ext cx="8056561" cy="49831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lnSpc>
                <a:spcPct val="98000"/>
              </a:lnSpc>
              <a:spcBef>
                <a:spcPts val="0"/>
              </a:spcBef>
              <a:spcAft>
                <a:spcPts val="1400"/>
              </a:spcAft>
              <a:defRPr/>
            </a:lvl1pPr>
            <a:lvl2pPr marL="742950" indent="-285750" algn="l" rtl="0">
              <a:lnSpc>
                <a:spcPct val="98000"/>
              </a:lnSpc>
              <a:spcBef>
                <a:spcPts val="0"/>
              </a:spcBef>
              <a:spcAft>
                <a:spcPts val="1100"/>
              </a:spcAft>
              <a:defRPr/>
            </a:lvl2pPr>
            <a:lvl3pPr marL="1143000" indent="-228600" algn="l" rtl="0">
              <a:lnSpc>
                <a:spcPct val="98000"/>
              </a:lnSpc>
              <a:spcBef>
                <a:spcPts val="0"/>
              </a:spcBef>
              <a:spcAft>
                <a:spcPts val="800"/>
              </a:spcAft>
              <a:defRPr/>
            </a:lvl3pPr>
            <a:lvl4pPr marL="1600200" indent="-228600" algn="l" rtl="0">
              <a:lnSpc>
                <a:spcPct val="98000"/>
              </a:lnSpc>
              <a:spcBef>
                <a:spcPts val="0"/>
              </a:spcBef>
              <a:spcAft>
                <a:spcPts val="500"/>
              </a:spcAft>
              <a:defRPr/>
            </a:lvl4pPr>
            <a:lvl5pPr marL="2057400" indent="-228600" algn="l" rtl="0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defRPr/>
            </a:lvl5pPr>
            <a:lvl6pPr marL="2514600" indent="-228600" algn="l" rtl="0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defRPr/>
            </a:lvl6pPr>
            <a:lvl7pPr marL="3429000" indent="-228600" algn="l" rtl="0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defRPr/>
            </a:lvl7pPr>
            <a:lvl8pPr marL="4800600" indent="-228600" algn="l" rtl="0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defRPr/>
            </a:lvl8pPr>
            <a:lvl9pPr marL="6629400" indent="-228600" algn="l" rtl="0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504825" y="303212"/>
            <a:ext cx="9067799" cy="1254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marL="742950" marR="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marL="1143000" marR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1600200" marR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2057400" marR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2514600" marR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3429000" marR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4800600" marR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6629400" marR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504825" y="1763711"/>
            <a:ext cx="9067799" cy="49847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3429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defRPr/>
            </a:lvl1pPr>
            <a:lvl2pPr marL="742950" marR="0" indent="-28575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defRPr/>
            </a:lvl2pPr>
            <a:lvl3pPr marL="1143000" marR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/>
            </a:lvl3pPr>
            <a:lvl4pPr marL="1600200" marR="0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defRPr/>
            </a:lvl4pPr>
            <a:lvl5pPr marL="2057400" marR="0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defRPr/>
            </a:lvl5pPr>
            <a:lvl6pPr marL="2514600" marR="0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defRPr/>
            </a:lvl6pPr>
            <a:lvl7pPr marL="3429000" marR="0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defRPr/>
            </a:lvl7pPr>
            <a:lvl8pPr marL="4800600" marR="0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defRPr/>
            </a:lvl8pPr>
            <a:lvl9pPr marL="6629400" marR="0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504825" y="6884986"/>
            <a:ext cx="2346324" cy="519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marL="742950" marR="0" indent="-28575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marL="1143000" marR="0" indent="-22860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1600200" marR="0" indent="-22860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2057400" marR="0" indent="-22860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2514600" marR="0" indent="-22860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3429000" marR="0" indent="-22860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4800600" marR="0" indent="-22860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6629400" marR="0" indent="-22860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5" name="Shape 15"/>
          <p:cNvSpPr/>
          <p:nvPr/>
        </p:nvSpPr>
        <p:spPr>
          <a:xfrm>
            <a:off x="3444875" y="6884986"/>
            <a:ext cx="3190874" cy="523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7224711" y="6884986"/>
            <a:ext cx="2347912" cy="519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marL="742950" marR="0" indent="-28575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marL="1143000" marR="0" indent="-22860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1600200" marR="0" indent="-22860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2057400" marR="0" indent="-22860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2514600" marR="0" indent="-22860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3429000" marR="0" indent="-22860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4800600" marR="0" indent="-22860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6629400" marR="0" indent="-22860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pic>
        <p:nvPicPr>
          <p:cNvPr id="17" name="Shape 17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0" y="-11112"/>
            <a:ext cx="10079037" cy="7583486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1511300" y="1768475"/>
            <a:ext cx="8056561" cy="49831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342900" algn="l" rtl="0">
              <a:lnSpc>
                <a:spcPct val="98000"/>
              </a:lnSpc>
              <a:spcBef>
                <a:spcPts val="0"/>
              </a:spcBef>
              <a:spcAft>
                <a:spcPts val="1400"/>
              </a:spcAft>
              <a:defRPr/>
            </a:lvl1pPr>
            <a:lvl2pPr marL="742950" marR="0" indent="-285750" algn="l" rtl="0">
              <a:lnSpc>
                <a:spcPct val="98000"/>
              </a:lnSpc>
              <a:spcBef>
                <a:spcPts val="0"/>
              </a:spcBef>
              <a:spcAft>
                <a:spcPts val="1100"/>
              </a:spcAft>
              <a:defRPr/>
            </a:lvl2pPr>
            <a:lvl3pPr marL="1143000" marR="0" indent="-228600" algn="l" rtl="0">
              <a:lnSpc>
                <a:spcPct val="98000"/>
              </a:lnSpc>
              <a:spcBef>
                <a:spcPts val="0"/>
              </a:spcBef>
              <a:spcAft>
                <a:spcPts val="800"/>
              </a:spcAft>
              <a:defRPr/>
            </a:lvl3pPr>
            <a:lvl4pPr marL="1600200" marR="0" indent="-228600" algn="l" rtl="0">
              <a:lnSpc>
                <a:spcPct val="98000"/>
              </a:lnSpc>
              <a:spcBef>
                <a:spcPts val="0"/>
              </a:spcBef>
              <a:spcAft>
                <a:spcPts val="500"/>
              </a:spcAft>
              <a:defRPr/>
            </a:lvl4pPr>
            <a:lvl5pPr marL="2057400" marR="0" indent="-228600" algn="l" rtl="0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defRPr/>
            </a:lvl5pPr>
            <a:lvl6pPr marL="2514600" marR="0" indent="-228600" algn="l" rtl="0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defRPr/>
            </a:lvl6pPr>
            <a:lvl7pPr marL="3429000" marR="0" indent="-228600" algn="l" rtl="0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defRPr/>
            </a:lvl7pPr>
            <a:lvl8pPr marL="4800600" marR="0" indent="-228600" algn="l" rtl="0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defRPr/>
            </a:lvl8pPr>
            <a:lvl9pPr marL="6629400" marR="0" indent="-228600" algn="l" rtl="0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defRPr/>
            </a:lvl9pPr>
          </a:lstStyle>
          <a:p>
            <a:endParaRPr/>
          </a:p>
        </p:txBody>
      </p:sp>
      <p:pic>
        <p:nvPicPr>
          <p:cNvPr id="20" name="Shape 20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1586" y="-7937"/>
            <a:ext cx="10079037" cy="7577136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Shape 24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0" y="-7937"/>
            <a:ext cx="10080625" cy="7748586"/>
          </a:xfrm>
          <a:prstGeom prst="rect">
            <a:avLst/>
          </a:prstGeom>
        </p:spPr>
      </p:pic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1511300" y="1768475"/>
            <a:ext cx="8056561" cy="49831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342900" algn="l" rtl="0">
              <a:lnSpc>
                <a:spcPct val="98000"/>
              </a:lnSpc>
              <a:spcBef>
                <a:spcPts val="0"/>
              </a:spcBef>
              <a:spcAft>
                <a:spcPts val="1400"/>
              </a:spcAft>
              <a:defRPr/>
            </a:lvl1pPr>
            <a:lvl2pPr marL="742950" marR="0" indent="-285750" algn="l" rtl="0">
              <a:lnSpc>
                <a:spcPct val="98000"/>
              </a:lnSpc>
              <a:spcBef>
                <a:spcPts val="0"/>
              </a:spcBef>
              <a:spcAft>
                <a:spcPts val="1100"/>
              </a:spcAft>
              <a:defRPr/>
            </a:lvl2pPr>
            <a:lvl3pPr marL="1143000" marR="0" indent="-228600" algn="l" rtl="0">
              <a:lnSpc>
                <a:spcPct val="98000"/>
              </a:lnSpc>
              <a:spcBef>
                <a:spcPts val="0"/>
              </a:spcBef>
              <a:spcAft>
                <a:spcPts val="800"/>
              </a:spcAft>
              <a:defRPr/>
            </a:lvl3pPr>
            <a:lvl4pPr marL="1600200" marR="0" indent="-228600" algn="l" rtl="0">
              <a:lnSpc>
                <a:spcPct val="98000"/>
              </a:lnSpc>
              <a:spcBef>
                <a:spcPts val="0"/>
              </a:spcBef>
              <a:spcAft>
                <a:spcPts val="500"/>
              </a:spcAft>
              <a:defRPr/>
            </a:lvl4pPr>
            <a:lvl5pPr marL="2057400" marR="0" indent="-228600" algn="l" rtl="0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defRPr/>
            </a:lvl5pPr>
            <a:lvl6pPr marL="2514600" marR="0" indent="-228600" algn="l" rtl="0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defRPr/>
            </a:lvl6pPr>
            <a:lvl7pPr marL="3429000" marR="0" indent="-228600" algn="l" rtl="0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defRPr/>
            </a:lvl7pPr>
            <a:lvl8pPr marL="4800600" marR="0" indent="-228600" algn="l" rtl="0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defRPr/>
            </a:lvl8pPr>
            <a:lvl9pPr marL="6629400" marR="0" indent="-228600" algn="l" rtl="0">
              <a:lnSpc>
                <a:spcPct val="98000"/>
              </a:lnSpc>
              <a:spcBef>
                <a:spcPts val="0"/>
              </a:spcBef>
              <a:spcAft>
                <a:spcPts val="200"/>
              </a:spcAft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/>
        </p:nvSpPr>
        <p:spPr>
          <a:xfrm>
            <a:off x="3384550" y="1763711"/>
            <a:ext cx="6264274" cy="16208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lang="en-US" sz="36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Tecnología de Identificación Automática</a:t>
            </a:r>
          </a:p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endParaRPr lang="en-US" sz="3600" b="1" i="0" u="none" strike="noStrike" cap="none" baseline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Shape 30"/>
          <p:cNvSpPr txBox="1"/>
          <p:nvPr/>
        </p:nvSpPr>
        <p:spPr>
          <a:xfrm>
            <a:off x="6121400" y="5795962"/>
            <a:ext cx="3743324" cy="750887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lang="en-US" sz="22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Jorge Bellavita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/>
        </p:nvSpPr>
        <p:spPr>
          <a:xfrm>
            <a:off x="503237" y="0"/>
            <a:ext cx="9069386" cy="9715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4400" b="1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Contenido General</a:t>
            </a:r>
          </a:p>
        </p:txBody>
      </p:sp>
      <p:sp>
        <p:nvSpPr>
          <p:cNvPr id="38" name="Shape 38"/>
          <p:cNvSpPr txBox="1"/>
          <p:nvPr/>
        </p:nvSpPr>
        <p:spPr>
          <a:xfrm>
            <a:off x="1511300" y="1331912"/>
            <a:ext cx="8061324" cy="547211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5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</a:p>
          <a:p>
            <a:endParaRPr lang="en-US" sz="25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Shape 39"/>
          <p:cNvSpPr txBox="1"/>
          <p:nvPr/>
        </p:nvSpPr>
        <p:spPr>
          <a:xfrm>
            <a:off x="1800225" y="7161211"/>
            <a:ext cx="6696074" cy="36195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800" b="1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Tecnología de Identificación Automática</a:t>
            </a:r>
          </a:p>
        </p:txBody>
      </p:sp>
      <p:sp>
        <p:nvSpPr>
          <p:cNvPr id="40" name="Shape 40"/>
          <p:cNvSpPr txBox="1"/>
          <p:nvPr/>
        </p:nvSpPr>
        <p:spPr>
          <a:xfrm>
            <a:off x="1646236" y="1554162"/>
            <a:ext cx="7589836" cy="5614987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t" anchorCtr="0">
            <a:noAutofit/>
          </a:bodyPr>
          <a:lstStyle/>
          <a:p>
            <a:pPr marL="0" marR="0" lvl="0" indent="0" algn="just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24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 curso brinda un panorama de las tecnologías de identificación y captura de datos automáticas, cada día más presentes en la vida cotidiana y profesional, ya que son potencialmente aplicables en muchos sectores de la industria, comercio y servicios.</a:t>
            </a:r>
          </a:p>
          <a:p>
            <a:endParaRPr lang="en-US" sz="2400" b="0" i="0" u="none" strike="noStrike" cap="none" baseline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98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24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Esta variedad de tecnologías, que evitan los métodos manuales para la recolección y entrada de información, incluyen, entre otras, lectura de </a:t>
            </a:r>
            <a:r>
              <a:rPr lang="en-US" sz="2400" b="0" i="0" u="none" strike="noStrike" cap="none" baseline="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códigos</a:t>
            </a:r>
            <a:r>
              <a:rPr lang="en-US" sz="24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barras, de marcas ópticas, procesamiento de imágenes</a:t>
            </a:r>
            <a:r>
              <a:rPr lang="en-US" sz="2400" dirty="0"/>
              <a:t> de documentos</a:t>
            </a:r>
            <a:r>
              <a:rPr lang="en-US" sz="24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bandas magnéticas, smart cards, RFID, redes de sensores, IOT, visión por computadora,  biometría.</a:t>
            </a:r>
          </a:p>
          <a:p>
            <a:endParaRPr lang="en-US" sz="2400" b="0" i="0" u="none" strike="noStrike" cap="none" baseline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/>
        </p:nvSpPr>
        <p:spPr>
          <a:xfrm>
            <a:off x="503237" y="0"/>
            <a:ext cx="9069386" cy="9715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4400" b="1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Metodología de trabajo</a:t>
            </a:r>
          </a:p>
        </p:txBody>
      </p:sp>
      <p:sp>
        <p:nvSpPr>
          <p:cNvPr id="48" name="Shape 48"/>
          <p:cNvSpPr txBox="1"/>
          <p:nvPr/>
        </p:nvSpPr>
        <p:spPr>
          <a:xfrm>
            <a:off x="1511300" y="1331912"/>
            <a:ext cx="8061324" cy="547211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5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</a:p>
          <a:p>
            <a:endParaRPr lang="en-US" sz="25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Shape 49"/>
          <p:cNvSpPr txBox="1"/>
          <p:nvPr/>
        </p:nvSpPr>
        <p:spPr>
          <a:xfrm>
            <a:off x="1800225" y="7161211"/>
            <a:ext cx="6696074" cy="36195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800" b="1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Tecnología de Identificación Automática</a:t>
            </a:r>
          </a:p>
        </p:txBody>
      </p:sp>
      <p:sp>
        <p:nvSpPr>
          <p:cNvPr id="50" name="Shape 50"/>
          <p:cNvSpPr txBox="1"/>
          <p:nvPr/>
        </p:nvSpPr>
        <p:spPr>
          <a:xfrm>
            <a:off x="2433636" y="2043111"/>
            <a:ext cx="7350125" cy="4997449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Arial"/>
              <a:buChar char="●"/>
            </a:pPr>
            <a:r>
              <a:rPr lang="en-US" sz="2400" b="1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0" u="sng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Explicación introductoria de cada tecnología</a:t>
            </a:r>
          </a:p>
          <a:p>
            <a:pPr marL="0" marR="0" lvl="0" indent="0" algn="l" rtl="0">
              <a:lnSpc>
                <a:spcPct val="98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2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Fundamentos, alcances y limitaciones, ejemplos de uso.</a:t>
            </a:r>
          </a:p>
          <a:p>
            <a:pPr marL="0" marR="0" lvl="0" indent="0" algn="l" rtl="0">
              <a:lnSpc>
                <a:spcPct val="98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Arial"/>
              <a:buChar char="●"/>
            </a:pPr>
            <a:r>
              <a:rPr lang="en-US" sz="2400" b="1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0" u="sng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Discusión/debate en clase</a:t>
            </a:r>
          </a:p>
          <a:p>
            <a:pPr marL="0" marR="0" lvl="0" indent="0" algn="l" rtl="0">
              <a:lnSpc>
                <a:spcPct val="98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2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Casos de aplicación, variantes tecnológicas, tendencias, comentario de lecturas.</a:t>
            </a:r>
          </a:p>
          <a:p>
            <a:pPr marL="0" marR="0" lvl="0" indent="0" algn="l" rtl="0">
              <a:lnSpc>
                <a:spcPct val="98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Arial"/>
              <a:buChar char="●"/>
            </a:pPr>
            <a:r>
              <a:rPr lang="en-US" sz="2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0" u="sng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Tareas grupales </a:t>
            </a:r>
          </a:p>
          <a:p>
            <a:pPr marL="0" marR="0" lvl="0" indent="0" algn="l" rtl="0">
              <a:lnSpc>
                <a:spcPct val="98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2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Búsqueda y estudio, </a:t>
            </a:r>
            <a:r>
              <a:rPr lang="en-US" sz="2400"/>
              <a:t>presentaciones</a:t>
            </a:r>
            <a:r>
              <a:rPr lang="en-US" sz="2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en clase.</a:t>
            </a:r>
          </a:p>
          <a:p>
            <a:endParaRPr lang="en-US" sz="2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/>
        </p:nvSpPr>
        <p:spPr>
          <a:xfrm>
            <a:off x="503237" y="0"/>
            <a:ext cx="9069386" cy="9715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4400" b="1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Evaluación</a:t>
            </a:r>
          </a:p>
        </p:txBody>
      </p:sp>
      <p:sp>
        <p:nvSpPr>
          <p:cNvPr id="58" name="Shape 58"/>
          <p:cNvSpPr txBox="1"/>
          <p:nvPr/>
        </p:nvSpPr>
        <p:spPr>
          <a:xfrm>
            <a:off x="1511300" y="1331912"/>
            <a:ext cx="8061324" cy="547211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5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</a:p>
          <a:p>
            <a:endParaRPr lang="en-US" sz="25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Shape 59"/>
          <p:cNvSpPr txBox="1"/>
          <p:nvPr/>
        </p:nvSpPr>
        <p:spPr>
          <a:xfrm>
            <a:off x="1800225" y="7161211"/>
            <a:ext cx="6696074" cy="36195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800" b="1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Tecnología de Identificación Automática</a:t>
            </a:r>
          </a:p>
        </p:txBody>
      </p:sp>
      <p:sp>
        <p:nvSpPr>
          <p:cNvPr id="60" name="Shape 60"/>
          <p:cNvSpPr txBox="1"/>
          <p:nvPr/>
        </p:nvSpPr>
        <p:spPr>
          <a:xfrm>
            <a:off x="2193925" y="2925761"/>
            <a:ext cx="5395912" cy="2835274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t" anchorCtr="0">
            <a:noAutofit/>
          </a:bodyPr>
          <a:lstStyle/>
          <a:p>
            <a:pPr marL="0" marR="0" lvl="0" indent="0" algn="just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Arial"/>
              <a:buChar char="●"/>
            </a:pPr>
            <a:r>
              <a:rPr lang="en-US" sz="2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Presentaciones  grupales</a:t>
            </a:r>
          </a:p>
          <a:p>
            <a:endParaRPr lang="en-US" sz="2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98000"/>
              </a:lnSpc>
              <a:spcBef>
                <a:spcPts val="1200"/>
              </a:spcBef>
              <a:spcAft>
                <a:spcPts val="1000"/>
              </a:spcAft>
              <a:buClr>
                <a:srgbClr val="000000"/>
              </a:buClr>
              <a:buSzPct val="45000"/>
              <a:buFont typeface="Arial"/>
              <a:buChar char="●"/>
            </a:pPr>
            <a:r>
              <a:rPr lang="en-US" sz="2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Prueba globalizadora individual </a:t>
            </a:r>
          </a:p>
          <a:p>
            <a:pPr marR="0" lvl="0" algn="just" rtl="0">
              <a:lnSpc>
                <a:spcPct val="98000"/>
              </a:lnSpc>
              <a:spcBef>
                <a:spcPts val="1200"/>
              </a:spcBef>
              <a:spcAft>
                <a:spcPts val="1000"/>
              </a:spcAft>
              <a:buNone/>
            </a:pPr>
            <a:r>
              <a:rPr lang="en-US" sz="2400"/>
              <a:t>                         </a:t>
            </a:r>
            <a:r>
              <a:rPr lang="en-US" sz="2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</a:p>
          <a:p>
            <a:pPr marR="0" lvl="0" algn="just" rtl="0">
              <a:lnSpc>
                <a:spcPct val="98000"/>
              </a:lnSpc>
              <a:spcBef>
                <a:spcPts val="1200"/>
              </a:spcBef>
              <a:spcAft>
                <a:spcPts val="1000"/>
              </a:spcAft>
              <a:buNone/>
            </a:pPr>
            <a:r>
              <a:rPr lang="en-US" sz="2400"/>
              <a:t>       Trabajo escrito individual</a:t>
            </a:r>
          </a:p>
          <a:p>
            <a:endParaRPr lang="en-US" sz="2400"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/>
        </p:nvSpPr>
        <p:spPr>
          <a:xfrm>
            <a:off x="503237" y="34925"/>
            <a:ext cx="9069386" cy="90011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rebuchet MS"/>
              <a:buNone/>
            </a:pPr>
            <a:r>
              <a:rPr lang="en-US" sz="4400" b="1" i="0" u="none" strike="noStrike" cap="none" baseline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¿Por qué elegirla?</a:t>
            </a:r>
          </a:p>
        </p:txBody>
      </p:sp>
      <p:sp>
        <p:nvSpPr>
          <p:cNvPr id="68" name="Shape 68"/>
          <p:cNvSpPr txBox="1"/>
          <p:nvPr/>
        </p:nvSpPr>
        <p:spPr>
          <a:xfrm>
            <a:off x="1511300" y="2051050"/>
            <a:ext cx="8061324" cy="47053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</a:p>
        </p:txBody>
      </p:sp>
      <p:sp>
        <p:nvSpPr>
          <p:cNvPr id="69" name="Shape 69"/>
          <p:cNvSpPr txBox="1"/>
          <p:nvPr/>
        </p:nvSpPr>
        <p:spPr>
          <a:xfrm>
            <a:off x="1800225" y="7161211"/>
            <a:ext cx="6696074" cy="36195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800" b="1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Tecnología de Identificación Automática</a:t>
            </a:r>
          </a:p>
        </p:txBody>
      </p:sp>
      <p:sp>
        <p:nvSpPr>
          <p:cNvPr id="70" name="Shape 70"/>
          <p:cNvSpPr txBox="1"/>
          <p:nvPr/>
        </p:nvSpPr>
        <p:spPr>
          <a:xfrm>
            <a:off x="1736725" y="2101850"/>
            <a:ext cx="7648575" cy="3868737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t" anchorCtr="0">
            <a:noAutofit/>
          </a:bodyPr>
          <a:lstStyle/>
          <a:p>
            <a:pPr marL="0" marR="0" lvl="0" indent="0" algn="just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2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 la implementación de todo sistema informático es importante considerar el ingreso de la información, ya sea por razones de</a:t>
            </a:r>
            <a:r>
              <a:rPr lang="en-US" sz="2400"/>
              <a:t> factibilidad técnica,</a:t>
            </a:r>
            <a:r>
              <a:rPr lang="en-US" sz="2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costo, tiempo, confiabilidad o seguridad.</a:t>
            </a:r>
          </a:p>
          <a:p>
            <a:endParaRPr lang="en-US" sz="2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2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&gt;&gt; Es interesante  complementar la formación general conociendo las tecnologías disponibles y en desarrollo para el ingreso automático de información.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1E8F5"/>
            </a:gs>
            <a:gs pos="100000">
              <a:srgbClr val="9AB5E4"/>
            </a:gs>
          </a:gsLst>
          <a:lin ang="5400000" scaled="0"/>
        </a:gra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/>
        </p:nvSpPr>
        <p:spPr>
          <a:xfrm>
            <a:off x="503237" y="0"/>
            <a:ext cx="9069386" cy="9572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rebuchet MS"/>
              <a:buNone/>
            </a:pPr>
            <a:r>
              <a:rPr lang="en-US" sz="4400" b="1" i="0" u="none" strike="noStrike" cap="none" baseline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Horarios</a:t>
            </a:r>
          </a:p>
        </p:txBody>
      </p:sp>
      <p:sp>
        <p:nvSpPr>
          <p:cNvPr id="78" name="Shape 78"/>
          <p:cNvSpPr txBox="1"/>
          <p:nvPr/>
        </p:nvSpPr>
        <p:spPr>
          <a:xfrm>
            <a:off x="1511300" y="2339975"/>
            <a:ext cx="8061324" cy="41290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427037" marR="0" lvl="0" indent="-325437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45000"/>
              <a:buFont typeface="Arial"/>
              <a:buChar char="▪"/>
            </a:pPr>
            <a:r>
              <a:rPr lang="en-US" sz="2800" b="1" i="0" u="none" strike="noStrike" cap="none" baseline="0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Horario único</a:t>
            </a:r>
          </a:p>
          <a:p>
            <a:pPr marL="427037" marR="0" lvl="0" indent="-325437" algn="l" rtl="0">
              <a:lnSpc>
                <a:spcPct val="98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3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Miércoles 1930 a 2200</a:t>
            </a:r>
          </a:p>
          <a:p>
            <a:endParaRPr lang="en-US" sz="32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Shape 79"/>
          <p:cNvSpPr txBox="1"/>
          <p:nvPr/>
        </p:nvSpPr>
        <p:spPr>
          <a:xfrm>
            <a:off x="1800225" y="7161211"/>
            <a:ext cx="6696074" cy="36195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800" b="1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Tecnología de Identificación Automática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/>
        </p:nvSpPr>
        <p:spPr>
          <a:xfrm>
            <a:off x="503237" y="0"/>
            <a:ext cx="9069386" cy="8858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rebuchet MS"/>
              <a:buNone/>
            </a:pPr>
            <a:r>
              <a:rPr lang="en-US" sz="4400" b="1" i="0" u="none" strike="noStrike" cap="none" baseline="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Más información</a:t>
            </a:r>
          </a:p>
        </p:txBody>
      </p:sp>
      <p:sp>
        <p:nvSpPr>
          <p:cNvPr id="88" name="Shape 88"/>
          <p:cNvSpPr txBox="1"/>
          <p:nvPr/>
        </p:nvSpPr>
        <p:spPr>
          <a:xfrm>
            <a:off x="1511300" y="2339975"/>
            <a:ext cx="8061324" cy="44164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427037" marR="0" lvl="0" indent="-325437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45000"/>
              <a:buFont typeface="Arial"/>
              <a:buChar char="▪"/>
            </a:pPr>
            <a:r>
              <a:rPr lang="en-US" sz="3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Contacto:  </a:t>
            </a:r>
          </a:p>
          <a:p>
            <a:pPr marL="427037" marR="0" lvl="0" indent="-325437" algn="l" rtl="0">
              <a:lnSpc>
                <a:spcPct val="98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3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tec_ida@yahoo.com.ar</a:t>
            </a:r>
          </a:p>
          <a:p>
            <a:endParaRPr lang="en-US" sz="32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27037" marR="0" lvl="0" indent="-325437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45000"/>
              <a:buFont typeface="Arial"/>
              <a:buChar char="▪"/>
            </a:pPr>
            <a:r>
              <a:rPr lang="en-US" sz="3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Inicio del curso</a:t>
            </a:r>
          </a:p>
          <a:p>
            <a:pPr marL="427037" marR="0" lvl="0" indent="-325437" algn="l" rtl="0">
              <a:lnSpc>
                <a:spcPct val="98000"/>
              </a:lnSpc>
              <a:spcBef>
                <a:spcPts val="1400"/>
              </a:spcBef>
              <a:spcAft>
                <a:spcPts val="140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3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2do semestre</a:t>
            </a:r>
          </a:p>
        </p:txBody>
      </p:sp>
      <p:pic>
        <p:nvPicPr>
          <p:cNvPr id="89" name="Shape 89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8569325" y="1187450"/>
            <a:ext cx="971550" cy="971550"/>
          </a:xfrm>
          <a:prstGeom prst="rect">
            <a:avLst/>
          </a:prstGeom>
        </p:spPr>
      </p:pic>
      <p:sp>
        <p:nvSpPr>
          <p:cNvPr id="90" name="Shape 90"/>
          <p:cNvSpPr txBox="1"/>
          <p:nvPr/>
        </p:nvSpPr>
        <p:spPr>
          <a:xfrm>
            <a:off x="1800225" y="7161211"/>
            <a:ext cx="6696074" cy="36195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800" b="1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Tecnología de Identificación Automática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Custom Theme">
  <a:themeElements>
    <a:clrScheme name="nul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nul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nul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Custom</PresentationFormat>
  <Slides>7</Slides>
  <Notes>7</Notes>
  <HiddenSlides>0</HiddenSlide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Custom Theme</vt:lpstr>
      <vt:lpstr>Custom Theme</vt:lpstr>
      <vt:lpstr>Custom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revision>1</cp:revision>
  <dcterms:modified xsi:type="dcterms:W3CDTF">2016-02-22T16:54:27Z</dcterms:modified>
</cp:coreProperties>
</file>