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12"/>
  </p:notesMasterIdLst>
  <p:sldIdLst>
    <p:sldId id="257" r:id="rId3"/>
    <p:sldId id="264" r:id="rId4"/>
    <p:sldId id="265" r:id="rId5"/>
    <p:sldId id="266" r:id="rId6"/>
    <p:sldId id="267" r:id="rId7"/>
    <p:sldId id="270" r:id="rId8"/>
    <p:sldId id="271" r:id="rId9"/>
    <p:sldId id="268" r:id="rId10"/>
    <p:sldId id="269" r:id="rId11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97" autoAdjust="0"/>
    <p:restoredTop sz="94660"/>
  </p:normalViewPr>
  <p:slideViewPr>
    <p:cSldViewPr>
      <p:cViewPr varScale="1">
        <p:scale>
          <a:sx n="68" d="100"/>
          <a:sy n="68" d="100"/>
        </p:scale>
        <p:origin x="141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DBF4D2-3A10-4010-96D6-13633AAB04D4}" type="datetimeFigureOut">
              <a:rPr lang="es-ES" smtClean="0"/>
              <a:pPr/>
              <a:t>20/02/2017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912139-0B06-4BFB-BEA1-AA5035375ADB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787447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912139-0B06-4BFB-BEA1-AA5035375ADB}" type="slidenum">
              <a:rPr lang="es-ES" smtClean="0"/>
              <a:pPr/>
              <a:t>3</a:t>
            </a:fld>
            <a:endParaRPr lang="es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4E69DEB2-6A4A-463E-BF9E-D5E1D111783F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9421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rgbClr val="FFFFFF"/>
          </a:solidFill>
          <a:ln>
            <a:miter lim="800000"/>
          </a:ln>
        </p:spPr>
      </p:sp>
      <p:sp>
        <p:nvSpPr>
          <p:cNvPr id="9421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512" y="4343230"/>
            <a:ext cx="5486976" cy="4115139"/>
          </a:xfrm>
          <a:noFill/>
          <a:ln/>
        </p:spPr>
        <p:txBody>
          <a:bodyPr wrap="none" anchor="ctr"/>
          <a:lstStyle/>
          <a:p>
            <a:pPr eaLnBrk="1" hangingPunct="1"/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ABC8A-6B12-4B0D-8275-F5D991BD9282}" type="datetimeFigureOut">
              <a:rPr lang="es-ES" smtClean="0"/>
              <a:pPr/>
              <a:t>20/02/2017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450C8-3644-48B0-9DB3-3ED2DAAABEF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ABC8A-6B12-4B0D-8275-F5D991BD9282}" type="datetimeFigureOut">
              <a:rPr lang="es-ES" smtClean="0"/>
              <a:pPr/>
              <a:t>20/02/2017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450C8-3644-48B0-9DB3-3ED2DAAABEF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ABC8A-6B12-4B0D-8275-F5D991BD9282}" type="datetimeFigureOut">
              <a:rPr lang="es-ES" smtClean="0"/>
              <a:pPr/>
              <a:t>20/02/2017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450C8-3644-48B0-9DB3-3ED2DAAABEF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titulos_1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7201"/>
            <a:ext cx="9144000" cy="70293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2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440" y="2129984"/>
            <a:ext cx="7773120" cy="1470394"/>
          </a:xfrm>
          <a:noFill/>
          <a:ln w="9525">
            <a:solidFill>
              <a:srgbClr val="000000"/>
            </a:solidFill>
          </a:ln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cambiar el estilo de título	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2321" y="3885528"/>
            <a:ext cx="6400800" cy="1752664"/>
          </a:xfrm>
        </p:spPr>
        <p:txBody>
          <a:bodyPr/>
          <a:lstStyle>
            <a:lvl1pPr marL="0" indent="0" algn="ctr">
              <a:spcAft>
                <a:spcPct val="0"/>
              </a:spcAft>
              <a:buFont typeface="Wingdings" pitchFamily="2" charset="2"/>
              <a:buNone/>
              <a:defRPr/>
            </a:lvl1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5530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440" y="2129984"/>
            <a:ext cx="7773120" cy="1470394"/>
          </a:xfrm>
          <a:noFill/>
          <a:ln w="9525">
            <a:noFill/>
          </a:ln>
        </p:spPr>
        <p:txBody>
          <a:bodyPr anchor="t"/>
          <a:lstStyle>
            <a:lvl1pPr>
              <a:defRPr/>
            </a:lvl1pPr>
          </a:lstStyle>
          <a:p>
            <a:r>
              <a:rPr lang="es-ES"/>
              <a:t>Haga clic para cambiar el estilo de título	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685440" y="2129984"/>
            <a:ext cx="7773120" cy="1470394"/>
          </a:xfrm>
          <a:noFill/>
          <a:ln w="9525">
            <a:noFill/>
          </a:ln>
        </p:spPr>
        <p:txBody>
          <a:bodyPr anchor="t"/>
          <a:lstStyle>
            <a:lvl1pPr>
              <a:defRPr/>
            </a:lvl1pPr>
          </a:lstStyle>
          <a:p>
            <a:r>
              <a:rPr lang="es-ES"/>
              <a:t>Haga clic para cambiar el estilo de título	</a:t>
            </a:r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440" y="2129984"/>
            <a:ext cx="7773120" cy="1470394"/>
          </a:xfrm>
          <a:noFill/>
          <a:ln w="9525">
            <a:noFill/>
          </a:ln>
        </p:spPr>
        <p:txBody>
          <a:bodyPr anchor="t"/>
          <a:lstStyle>
            <a:lvl1pPr>
              <a:defRPr/>
            </a:lvl1pPr>
          </a:lstStyle>
          <a:p>
            <a:r>
              <a:rPr lang="es-ES"/>
              <a:t>Haga clic para cambiar el estilo de título	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440" y="2129984"/>
            <a:ext cx="7773120" cy="1470394"/>
          </a:xfrm>
          <a:prstGeom prst="rect">
            <a:avLst/>
          </a:prstGeom>
        </p:spPr>
        <p:txBody>
          <a:bodyPr lIns="82945" tIns="41473" rIns="82945" bIns="41473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2321" y="3885528"/>
            <a:ext cx="6400800" cy="1752664"/>
          </a:xfrm>
        </p:spPr>
        <p:txBody>
          <a:bodyPr/>
          <a:lstStyle>
            <a:lvl1pPr marL="0" indent="0" algn="ctr">
              <a:buNone/>
              <a:defRPr/>
            </a:lvl1pPr>
            <a:lvl2pPr marL="414726" indent="0" algn="ctr">
              <a:buNone/>
              <a:defRPr/>
            </a:lvl2pPr>
            <a:lvl3pPr marL="829452" indent="0" algn="ctr">
              <a:buNone/>
              <a:defRPr/>
            </a:lvl3pPr>
            <a:lvl4pPr marL="1244178" indent="0" algn="ctr">
              <a:buNone/>
              <a:defRPr/>
            </a:lvl4pPr>
            <a:lvl5pPr marL="1658904" indent="0" algn="ctr">
              <a:buNone/>
              <a:defRPr/>
            </a:lvl5pPr>
            <a:lvl6pPr marL="2073631" indent="0" algn="ctr">
              <a:buNone/>
              <a:defRPr/>
            </a:lvl6pPr>
            <a:lvl7pPr marL="2488357" indent="0" algn="ctr">
              <a:buNone/>
              <a:defRPr/>
            </a:lvl7pPr>
            <a:lvl8pPr marL="2903083" indent="0" algn="ctr">
              <a:buNone/>
              <a:defRPr/>
            </a:lvl8pPr>
            <a:lvl9pPr marL="3317809" indent="0" algn="ctr">
              <a:buNone/>
              <a:defRPr/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921" y="275070"/>
            <a:ext cx="8229600" cy="1142039"/>
          </a:xfrm>
          <a:prstGeom prst="rect">
            <a:avLst/>
          </a:prstGeom>
        </p:spPr>
        <p:txBody>
          <a:bodyPr lIns="82945" tIns="41473" rIns="82945" bIns="41473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880" y="4406863"/>
            <a:ext cx="7771680" cy="1362383"/>
          </a:xfrm>
          <a:prstGeom prst="rect">
            <a:avLst/>
          </a:prstGeom>
        </p:spPr>
        <p:txBody>
          <a:bodyPr lIns="82945" tIns="41473" rIns="82945" bIns="41473" anchor="t"/>
          <a:lstStyle>
            <a:lvl1pPr algn="l">
              <a:defRPr sz="3600" b="1" cap="all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880" y="2906225"/>
            <a:ext cx="7771680" cy="1500638"/>
          </a:xfrm>
        </p:spPr>
        <p:txBody>
          <a:bodyPr anchor="b"/>
          <a:lstStyle>
            <a:lvl1pPr marL="0" indent="0">
              <a:buNone/>
              <a:defRPr sz="1800"/>
            </a:lvl1pPr>
            <a:lvl2pPr marL="414726" indent="0">
              <a:buNone/>
              <a:defRPr sz="1600"/>
            </a:lvl2pPr>
            <a:lvl3pPr marL="829452" indent="0">
              <a:buNone/>
              <a:defRPr sz="1500"/>
            </a:lvl3pPr>
            <a:lvl4pPr marL="1244178" indent="0">
              <a:buNone/>
              <a:defRPr sz="1300"/>
            </a:lvl4pPr>
            <a:lvl5pPr marL="1658904" indent="0">
              <a:buNone/>
              <a:defRPr sz="1300"/>
            </a:lvl5pPr>
            <a:lvl6pPr marL="2073631" indent="0">
              <a:buNone/>
              <a:defRPr sz="1300"/>
            </a:lvl6pPr>
            <a:lvl7pPr marL="2488357" indent="0">
              <a:buNone/>
              <a:defRPr sz="1300"/>
            </a:lvl7pPr>
            <a:lvl8pPr marL="2903083" indent="0">
              <a:buNone/>
              <a:defRPr sz="1300"/>
            </a:lvl8pPr>
            <a:lvl9pPr marL="3317809" indent="0">
              <a:buNone/>
              <a:defRPr sz="13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921" y="275070"/>
            <a:ext cx="8229600" cy="1142039"/>
          </a:xfrm>
          <a:prstGeom prst="rect">
            <a:avLst/>
          </a:prstGeom>
        </p:spPr>
        <p:txBody>
          <a:bodyPr lIns="82945" tIns="41473" rIns="82945" bIns="41473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370881" y="1604329"/>
            <a:ext cx="3587040" cy="4524955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096160" y="1604329"/>
            <a:ext cx="3587040" cy="4524955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921" y="275070"/>
            <a:ext cx="8229600" cy="1142039"/>
          </a:xfrm>
          <a:prstGeom prst="rect">
            <a:avLst/>
          </a:prstGeom>
        </p:spPr>
        <p:txBody>
          <a:bodyPr lIns="82945" tIns="41473" rIns="82945" bIns="41473"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920" y="1535201"/>
            <a:ext cx="403920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726" indent="0">
              <a:buNone/>
              <a:defRPr sz="1800" b="1"/>
            </a:lvl2pPr>
            <a:lvl3pPr marL="829452" indent="0">
              <a:buNone/>
              <a:defRPr sz="1600" b="1"/>
            </a:lvl3pPr>
            <a:lvl4pPr marL="1244178" indent="0">
              <a:buNone/>
              <a:defRPr sz="1500" b="1"/>
            </a:lvl4pPr>
            <a:lvl5pPr marL="1658904" indent="0">
              <a:buNone/>
              <a:defRPr sz="1500" b="1"/>
            </a:lvl5pPr>
            <a:lvl6pPr marL="2073631" indent="0">
              <a:buNone/>
              <a:defRPr sz="1500" b="1"/>
            </a:lvl6pPr>
            <a:lvl7pPr marL="2488357" indent="0">
              <a:buNone/>
              <a:defRPr sz="1500" b="1"/>
            </a:lvl7pPr>
            <a:lvl8pPr marL="2903083" indent="0">
              <a:buNone/>
              <a:defRPr sz="1500" b="1"/>
            </a:lvl8pPr>
            <a:lvl9pPr marL="3317809" indent="0">
              <a:buNone/>
              <a:defRPr sz="15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920" y="2174628"/>
            <a:ext cx="403920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441" y="1535201"/>
            <a:ext cx="404208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726" indent="0">
              <a:buNone/>
              <a:defRPr sz="1800" b="1"/>
            </a:lvl2pPr>
            <a:lvl3pPr marL="829452" indent="0">
              <a:buNone/>
              <a:defRPr sz="1600" b="1"/>
            </a:lvl3pPr>
            <a:lvl4pPr marL="1244178" indent="0">
              <a:buNone/>
              <a:defRPr sz="1500" b="1"/>
            </a:lvl4pPr>
            <a:lvl5pPr marL="1658904" indent="0">
              <a:buNone/>
              <a:defRPr sz="1500" b="1"/>
            </a:lvl5pPr>
            <a:lvl6pPr marL="2073631" indent="0">
              <a:buNone/>
              <a:defRPr sz="1500" b="1"/>
            </a:lvl6pPr>
            <a:lvl7pPr marL="2488357" indent="0">
              <a:buNone/>
              <a:defRPr sz="1500" b="1"/>
            </a:lvl7pPr>
            <a:lvl8pPr marL="2903083" indent="0">
              <a:buNone/>
              <a:defRPr sz="1500" b="1"/>
            </a:lvl8pPr>
            <a:lvl9pPr marL="3317809" indent="0">
              <a:buNone/>
              <a:defRPr sz="15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441" y="2174628"/>
            <a:ext cx="404208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921" y="275070"/>
            <a:ext cx="8229600" cy="1142039"/>
          </a:xfrm>
          <a:prstGeom prst="rect">
            <a:avLst/>
          </a:prstGeom>
        </p:spPr>
        <p:txBody>
          <a:bodyPr lIns="82945" tIns="41473" rIns="82945" bIns="41473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ABC8A-6B12-4B0D-8275-F5D991BD9282}" type="datetimeFigureOut">
              <a:rPr lang="es-ES" smtClean="0"/>
              <a:pPr/>
              <a:t>20/02/2017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450C8-3644-48B0-9DB3-3ED2DAAABEF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920" y="273629"/>
            <a:ext cx="3008160" cy="1160762"/>
          </a:xfrm>
          <a:prstGeom prst="rect">
            <a:avLst/>
          </a:prstGeom>
        </p:spPr>
        <p:txBody>
          <a:bodyPr lIns="82945" tIns="41473" rIns="82945" bIns="41473" anchor="b"/>
          <a:lstStyle>
            <a:lvl1pPr algn="l">
              <a:defRPr sz="1800" b="1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521" y="273629"/>
            <a:ext cx="5112000" cy="5852774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920" y="1434391"/>
            <a:ext cx="3008160" cy="4692013"/>
          </a:xfrm>
        </p:spPr>
        <p:txBody>
          <a:bodyPr/>
          <a:lstStyle>
            <a:lvl1pPr marL="0" indent="0">
              <a:buNone/>
              <a:defRPr sz="1300"/>
            </a:lvl1pPr>
            <a:lvl2pPr marL="414726" indent="0">
              <a:buNone/>
              <a:defRPr sz="1100"/>
            </a:lvl2pPr>
            <a:lvl3pPr marL="829452" indent="0">
              <a:buNone/>
              <a:defRPr sz="900"/>
            </a:lvl3pPr>
            <a:lvl4pPr marL="1244178" indent="0">
              <a:buNone/>
              <a:defRPr sz="800"/>
            </a:lvl4pPr>
            <a:lvl5pPr marL="1658904" indent="0">
              <a:buNone/>
              <a:defRPr sz="800"/>
            </a:lvl5pPr>
            <a:lvl6pPr marL="2073631" indent="0">
              <a:buNone/>
              <a:defRPr sz="800"/>
            </a:lvl6pPr>
            <a:lvl7pPr marL="2488357" indent="0">
              <a:buNone/>
              <a:defRPr sz="800"/>
            </a:lvl7pPr>
            <a:lvl8pPr marL="2903083" indent="0">
              <a:buNone/>
              <a:defRPr sz="800"/>
            </a:lvl8pPr>
            <a:lvl9pPr marL="3317809" indent="0">
              <a:buNone/>
              <a:defRPr sz="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801" y="4800025"/>
            <a:ext cx="5486400" cy="567420"/>
          </a:xfrm>
          <a:prstGeom prst="rect">
            <a:avLst/>
          </a:prstGeom>
        </p:spPr>
        <p:txBody>
          <a:bodyPr lIns="82945" tIns="41473" rIns="82945" bIns="41473" anchor="b"/>
          <a:lstStyle>
            <a:lvl1pPr algn="l">
              <a:defRPr sz="1800" b="1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801" y="612065"/>
            <a:ext cx="5486400" cy="4115952"/>
          </a:xfrm>
        </p:spPr>
        <p:txBody>
          <a:bodyPr/>
          <a:lstStyle>
            <a:lvl1pPr marL="0" indent="0">
              <a:buNone/>
              <a:defRPr sz="2900"/>
            </a:lvl1pPr>
            <a:lvl2pPr marL="414726" indent="0">
              <a:buNone/>
              <a:defRPr sz="2500"/>
            </a:lvl2pPr>
            <a:lvl3pPr marL="829452" indent="0">
              <a:buNone/>
              <a:defRPr sz="2200"/>
            </a:lvl3pPr>
            <a:lvl4pPr marL="1244178" indent="0">
              <a:buNone/>
              <a:defRPr sz="1800"/>
            </a:lvl4pPr>
            <a:lvl5pPr marL="1658904" indent="0">
              <a:buNone/>
              <a:defRPr sz="1800"/>
            </a:lvl5pPr>
            <a:lvl6pPr marL="2073631" indent="0">
              <a:buNone/>
              <a:defRPr sz="1800"/>
            </a:lvl6pPr>
            <a:lvl7pPr marL="2488357" indent="0">
              <a:buNone/>
              <a:defRPr sz="1800"/>
            </a:lvl7pPr>
            <a:lvl8pPr marL="2903083" indent="0">
              <a:buNone/>
              <a:defRPr sz="1800"/>
            </a:lvl8pPr>
            <a:lvl9pPr marL="3317809" indent="0">
              <a:buNone/>
              <a:defRPr sz="1800"/>
            </a:lvl9pPr>
          </a:lstStyle>
          <a:p>
            <a:pPr lvl="0"/>
            <a:endParaRPr lang="en-U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801" y="5367444"/>
            <a:ext cx="5486400" cy="805044"/>
          </a:xfrm>
        </p:spPr>
        <p:txBody>
          <a:bodyPr/>
          <a:lstStyle>
            <a:lvl1pPr marL="0" indent="0">
              <a:buNone/>
              <a:defRPr sz="1300"/>
            </a:lvl1pPr>
            <a:lvl2pPr marL="414726" indent="0">
              <a:buNone/>
              <a:defRPr sz="1100"/>
            </a:lvl2pPr>
            <a:lvl3pPr marL="829452" indent="0">
              <a:buNone/>
              <a:defRPr sz="900"/>
            </a:lvl3pPr>
            <a:lvl4pPr marL="1244178" indent="0">
              <a:buNone/>
              <a:defRPr sz="800"/>
            </a:lvl4pPr>
            <a:lvl5pPr marL="1658904" indent="0">
              <a:buNone/>
              <a:defRPr sz="800"/>
            </a:lvl5pPr>
            <a:lvl6pPr marL="2073631" indent="0">
              <a:buNone/>
              <a:defRPr sz="800"/>
            </a:lvl6pPr>
            <a:lvl7pPr marL="2488357" indent="0">
              <a:buNone/>
              <a:defRPr sz="800"/>
            </a:lvl7pPr>
            <a:lvl8pPr marL="2903083" indent="0">
              <a:buNone/>
              <a:defRPr sz="800"/>
            </a:lvl8pPr>
            <a:lvl9pPr marL="3317809" indent="0">
              <a:buNone/>
              <a:defRPr sz="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921" y="275070"/>
            <a:ext cx="8229600" cy="1142039"/>
          </a:xfrm>
          <a:prstGeom prst="rect">
            <a:avLst/>
          </a:prstGeom>
        </p:spPr>
        <p:txBody>
          <a:bodyPr lIns="82945" tIns="41473" rIns="82945" bIns="41473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31200" y="275070"/>
            <a:ext cx="2056320" cy="5854214"/>
          </a:xfrm>
          <a:prstGeom prst="rect">
            <a:avLst/>
          </a:prstGeom>
        </p:spPr>
        <p:txBody>
          <a:bodyPr vert="eaVert" lIns="82945" tIns="41473" rIns="82945" bIns="41473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921" y="275070"/>
            <a:ext cx="6035040" cy="5854214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titulos_1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7201"/>
            <a:ext cx="9144000" cy="70293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2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440" y="2129984"/>
            <a:ext cx="7773120" cy="1470394"/>
          </a:xfrm>
          <a:noFill/>
          <a:ln w="9525">
            <a:solidFill>
              <a:srgbClr val="000000"/>
            </a:solidFill>
          </a:ln>
        </p:spPr>
        <p:txBody>
          <a:bodyPr lIns="82945" tIns="41473" rIns="82945" bIns="41473"/>
          <a:lstStyle>
            <a:lvl1pPr>
              <a:defRPr/>
            </a:lvl1pPr>
          </a:lstStyle>
          <a:p>
            <a:r>
              <a:rPr lang="es-ES"/>
              <a:t>Haga clic para cambiar el estilo de título	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2321" y="3885528"/>
            <a:ext cx="6400800" cy="1752664"/>
          </a:xfrm>
        </p:spPr>
        <p:txBody>
          <a:bodyPr/>
          <a:lstStyle>
            <a:lvl1pPr marL="0" indent="0" algn="ctr">
              <a:spcAft>
                <a:spcPct val="0"/>
              </a:spcAft>
              <a:buFont typeface="Wingdings" pitchFamily="2" charset="2"/>
              <a:buNone/>
              <a:defRPr/>
            </a:lvl1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5530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440" y="2129984"/>
            <a:ext cx="7773120" cy="1470394"/>
          </a:xfrm>
          <a:noFill/>
          <a:ln w="9525">
            <a:noFill/>
          </a:ln>
        </p:spPr>
        <p:txBody>
          <a:bodyPr lIns="82945" tIns="41473" rIns="82945" bIns="41473" anchor="t"/>
          <a:lstStyle>
            <a:lvl1pPr>
              <a:defRPr/>
            </a:lvl1pPr>
          </a:lstStyle>
          <a:p>
            <a:r>
              <a:rPr lang="es-ES"/>
              <a:t>Haga clic para cambiar el estilo de título	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685440" y="2129984"/>
            <a:ext cx="7773120" cy="1470394"/>
          </a:xfrm>
          <a:noFill/>
          <a:ln w="9525">
            <a:noFill/>
          </a:ln>
        </p:spPr>
        <p:txBody>
          <a:bodyPr lIns="82945" tIns="41473" rIns="82945" bIns="41473" anchor="t"/>
          <a:lstStyle>
            <a:lvl1pPr>
              <a:defRPr/>
            </a:lvl1pPr>
          </a:lstStyle>
          <a:p>
            <a:r>
              <a:rPr lang="es-ES"/>
              <a:t>Haga clic para cambiar el estilo de título	</a:t>
            </a:r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440" y="2129984"/>
            <a:ext cx="7773120" cy="1470394"/>
          </a:xfrm>
          <a:noFill/>
          <a:ln w="9525">
            <a:noFill/>
          </a:ln>
        </p:spPr>
        <p:txBody>
          <a:bodyPr lIns="82945" tIns="41473" rIns="82945" bIns="41473" anchor="t"/>
          <a:lstStyle>
            <a:lvl1pPr>
              <a:defRPr/>
            </a:lvl1pPr>
          </a:lstStyle>
          <a:p>
            <a:r>
              <a:rPr lang="es-ES"/>
              <a:t>Haga clic para cambiar el estilo de título	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ABC8A-6B12-4B0D-8275-F5D991BD9282}" type="datetimeFigureOut">
              <a:rPr lang="es-ES" smtClean="0"/>
              <a:pPr/>
              <a:t>20/02/2017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450C8-3644-48B0-9DB3-3ED2DAAABEF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ABC8A-6B12-4B0D-8275-F5D991BD9282}" type="datetimeFigureOut">
              <a:rPr lang="es-ES" smtClean="0"/>
              <a:pPr/>
              <a:t>20/02/2017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450C8-3644-48B0-9DB3-3ED2DAAABEF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ABC8A-6B12-4B0D-8275-F5D991BD9282}" type="datetimeFigureOut">
              <a:rPr lang="es-ES" smtClean="0"/>
              <a:pPr/>
              <a:t>20/02/2017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450C8-3644-48B0-9DB3-3ED2DAAABEF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ABC8A-6B12-4B0D-8275-F5D991BD9282}" type="datetimeFigureOut">
              <a:rPr lang="es-ES" smtClean="0"/>
              <a:pPr/>
              <a:t>20/02/2017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450C8-3644-48B0-9DB3-3ED2DAAABEF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ABC8A-6B12-4B0D-8275-F5D991BD9282}" type="datetimeFigureOut">
              <a:rPr lang="es-ES" smtClean="0"/>
              <a:pPr/>
              <a:t>20/02/2017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450C8-3644-48B0-9DB3-3ED2DAAABEF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ABC8A-6B12-4B0D-8275-F5D991BD9282}" type="datetimeFigureOut">
              <a:rPr lang="es-ES" smtClean="0"/>
              <a:pPr/>
              <a:t>20/02/2017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450C8-3644-48B0-9DB3-3ED2DAAABEF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ABC8A-6B12-4B0D-8275-F5D991BD9282}" type="datetimeFigureOut">
              <a:rPr lang="es-ES" smtClean="0"/>
              <a:pPr/>
              <a:t>20/02/2017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450C8-3644-48B0-9DB3-3ED2DAAABEF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CABC8A-6B12-4B0D-8275-F5D991BD9282}" type="datetimeFigureOut">
              <a:rPr lang="es-ES" smtClean="0"/>
              <a:pPr/>
              <a:t>20/02/2017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D450C8-3644-48B0-9DB3-3ED2DAAABEF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880" y="1604329"/>
            <a:ext cx="7312320" cy="452495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Pulse para editar los formatos del texto del esquema</a:t>
            </a:r>
          </a:p>
          <a:p>
            <a:pPr lvl="1"/>
            <a:r>
              <a:rPr lang="en-GB"/>
              <a:t>Segundo nivel del esquema</a:t>
            </a:r>
          </a:p>
          <a:p>
            <a:pPr lvl="2"/>
            <a:r>
              <a:rPr lang="en-GB"/>
              <a:t>Tercer nivel del esquema</a:t>
            </a:r>
          </a:p>
          <a:p>
            <a:pPr lvl="3"/>
            <a:r>
              <a:rPr lang="en-GB"/>
              <a:t>Cuarto nivel del esquema</a:t>
            </a:r>
          </a:p>
          <a:p>
            <a:pPr lvl="4"/>
            <a:r>
              <a:rPr lang="en-GB"/>
              <a:t>Quinto nivel del esquema</a:t>
            </a:r>
          </a:p>
          <a:p>
            <a:pPr lvl="4"/>
            <a:r>
              <a:rPr lang="en-GB"/>
              <a:t>Sexto nivel del esquema</a:t>
            </a:r>
          </a:p>
          <a:p>
            <a:pPr lvl="4"/>
            <a:r>
              <a:rPr lang="en-GB"/>
              <a:t>Séptimo nivel del esquema</a:t>
            </a:r>
          </a:p>
          <a:p>
            <a:pPr lvl="4"/>
            <a:r>
              <a:rPr lang="en-GB"/>
              <a:t>Octavo nivel del esquema</a:t>
            </a:r>
          </a:p>
          <a:p>
            <a:pPr lvl="4"/>
            <a:r>
              <a:rPr lang="en-GB"/>
              <a:t>Noveno nivel del esquema</a:t>
            </a:r>
          </a:p>
        </p:txBody>
      </p:sp>
      <p:pic>
        <p:nvPicPr>
          <p:cNvPr id="7171" name="Picture 3" descr="interior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441" y="-7201"/>
            <a:ext cx="9142560" cy="6873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ctr" defTabSz="407526" rtl="0" eaLnBrk="0" fontAlgn="base" hangingPunct="0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4000" b="1">
          <a:solidFill>
            <a:srgbClr val="000080"/>
          </a:solidFill>
          <a:latin typeface="+mj-lt"/>
          <a:ea typeface="+mj-ea"/>
          <a:cs typeface="+mj-cs"/>
        </a:defRPr>
      </a:lvl1pPr>
      <a:lvl2pPr algn="ctr" defTabSz="407526" rtl="0" eaLnBrk="0" fontAlgn="base" hangingPunct="0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4000" b="1">
          <a:solidFill>
            <a:srgbClr val="000080"/>
          </a:solidFill>
          <a:latin typeface="Trebuchet MS" pitchFamily="34" charset="0"/>
        </a:defRPr>
      </a:lvl2pPr>
      <a:lvl3pPr algn="ctr" defTabSz="407526" rtl="0" eaLnBrk="0" fontAlgn="base" hangingPunct="0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4000" b="1">
          <a:solidFill>
            <a:srgbClr val="000080"/>
          </a:solidFill>
          <a:latin typeface="Trebuchet MS" pitchFamily="34" charset="0"/>
        </a:defRPr>
      </a:lvl3pPr>
      <a:lvl4pPr algn="ctr" defTabSz="407526" rtl="0" eaLnBrk="0" fontAlgn="base" hangingPunct="0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4000" b="1">
          <a:solidFill>
            <a:srgbClr val="000080"/>
          </a:solidFill>
          <a:latin typeface="Trebuchet MS" pitchFamily="34" charset="0"/>
        </a:defRPr>
      </a:lvl4pPr>
      <a:lvl5pPr algn="ctr" defTabSz="407526" rtl="0" eaLnBrk="0" fontAlgn="base" hangingPunct="0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4000" b="1">
          <a:solidFill>
            <a:srgbClr val="000080"/>
          </a:solidFill>
          <a:latin typeface="Trebuchet MS" pitchFamily="34" charset="0"/>
        </a:defRPr>
      </a:lvl5pPr>
      <a:lvl6pPr marL="414726" algn="ctr" defTabSz="407526" rtl="0" fontAlgn="base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4000" b="1">
          <a:solidFill>
            <a:srgbClr val="000080"/>
          </a:solidFill>
          <a:latin typeface="Trebuchet MS" pitchFamily="34" charset="0"/>
        </a:defRPr>
      </a:lvl6pPr>
      <a:lvl7pPr marL="829452" algn="ctr" defTabSz="407526" rtl="0" fontAlgn="base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4000" b="1">
          <a:solidFill>
            <a:srgbClr val="000080"/>
          </a:solidFill>
          <a:latin typeface="Trebuchet MS" pitchFamily="34" charset="0"/>
        </a:defRPr>
      </a:lvl7pPr>
      <a:lvl8pPr marL="1244178" algn="ctr" defTabSz="407526" rtl="0" fontAlgn="base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4000" b="1">
          <a:solidFill>
            <a:srgbClr val="000080"/>
          </a:solidFill>
          <a:latin typeface="Trebuchet MS" pitchFamily="34" charset="0"/>
        </a:defRPr>
      </a:lvl8pPr>
      <a:lvl9pPr marL="1658904" algn="ctr" defTabSz="407526" rtl="0" fontAlgn="base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4000" b="1">
          <a:solidFill>
            <a:srgbClr val="000080"/>
          </a:solidFill>
          <a:latin typeface="Trebuchet MS" pitchFamily="34" charset="0"/>
        </a:defRPr>
      </a:lvl9pPr>
    </p:titleStyle>
    <p:bodyStyle>
      <a:lvl1pPr marL="391686" indent="-293764" algn="l" defTabSz="407526" rtl="0" eaLnBrk="0" fontAlgn="base" hangingPunct="0">
        <a:lnSpc>
          <a:spcPct val="98000"/>
        </a:lnSpc>
        <a:spcBef>
          <a:spcPct val="0"/>
        </a:spcBef>
        <a:spcAft>
          <a:spcPts val="1293"/>
        </a:spcAft>
        <a:buClr>
          <a:srgbClr val="000000"/>
        </a:buClr>
        <a:buSzPct val="45000"/>
        <a:buFont typeface="Wingdings" pitchFamily="2" charset="2"/>
        <a:buChar char=""/>
        <a:defRPr sz="2900">
          <a:solidFill>
            <a:srgbClr val="000000"/>
          </a:solidFill>
          <a:latin typeface="+mn-lt"/>
          <a:ea typeface="+mn-ea"/>
          <a:cs typeface="+mn-cs"/>
        </a:defRPr>
      </a:lvl1pPr>
      <a:lvl2pPr marL="783372" indent="-260644" algn="l" defTabSz="407526" rtl="0" eaLnBrk="0" fontAlgn="base" hangingPunct="0">
        <a:lnSpc>
          <a:spcPct val="98000"/>
        </a:lnSpc>
        <a:spcBef>
          <a:spcPct val="0"/>
        </a:spcBef>
        <a:spcAft>
          <a:spcPts val="1032"/>
        </a:spcAft>
        <a:buClr>
          <a:srgbClr val="000000"/>
        </a:buClr>
        <a:buSzPct val="75000"/>
        <a:buFont typeface="Symbol" pitchFamily="18" charset="2"/>
        <a:buChar char=""/>
        <a:defRPr sz="2500">
          <a:solidFill>
            <a:srgbClr val="000000"/>
          </a:solidFill>
          <a:latin typeface="+mn-lt"/>
        </a:defRPr>
      </a:lvl2pPr>
      <a:lvl3pPr marL="1175057" indent="-195843" algn="l" defTabSz="407526" rtl="0" eaLnBrk="0" fontAlgn="base" hangingPunct="0">
        <a:lnSpc>
          <a:spcPct val="98000"/>
        </a:lnSpc>
        <a:spcBef>
          <a:spcPct val="0"/>
        </a:spcBef>
        <a:spcAft>
          <a:spcPts val="771"/>
        </a:spcAft>
        <a:buClr>
          <a:srgbClr val="000000"/>
        </a:buClr>
        <a:buSzPct val="45000"/>
        <a:buFont typeface="Wingdings" pitchFamily="2" charset="2"/>
        <a:buChar char=""/>
        <a:defRPr sz="2200">
          <a:solidFill>
            <a:srgbClr val="000000"/>
          </a:solidFill>
          <a:latin typeface="+mn-lt"/>
        </a:defRPr>
      </a:lvl3pPr>
      <a:lvl4pPr marL="1566743" indent="-195843" algn="l" defTabSz="407526" rtl="0" eaLnBrk="0" fontAlgn="base" hangingPunct="0">
        <a:lnSpc>
          <a:spcPct val="98000"/>
        </a:lnSpc>
        <a:spcBef>
          <a:spcPct val="0"/>
        </a:spcBef>
        <a:spcAft>
          <a:spcPts val="522"/>
        </a:spcAft>
        <a:buClr>
          <a:srgbClr val="000000"/>
        </a:buClr>
        <a:buSzPct val="75000"/>
        <a:buFont typeface="Symbol" pitchFamily="18" charset="2"/>
        <a:buChar char=""/>
        <a:defRPr sz="1800">
          <a:solidFill>
            <a:srgbClr val="000000"/>
          </a:solidFill>
          <a:latin typeface="+mn-lt"/>
        </a:defRPr>
      </a:lvl4pPr>
      <a:lvl5pPr marL="1958429" indent="-195843" algn="l" defTabSz="407526" rtl="0" eaLnBrk="0" fontAlgn="base" hangingPunct="0">
        <a:lnSpc>
          <a:spcPct val="98000"/>
        </a:lnSpc>
        <a:spcBef>
          <a:spcPct val="0"/>
        </a:spcBef>
        <a:spcAft>
          <a:spcPts val="261"/>
        </a:spcAft>
        <a:buClr>
          <a:srgbClr val="000000"/>
        </a:buClr>
        <a:buSzPct val="45000"/>
        <a:buFont typeface="Wingdings" pitchFamily="2" charset="2"/>
        <a:buChar char=""/>
        <a:defRPr sz="1800">
          <a:solidFill>
            <a:srgbClr val="000000"/>
          </a:solidFill>
          <a:latin typeface="+mn-lt"/>
        </a:defRPr>
      </a:lvl5pPr>
      <a:lvl6pPr marL="2373155" indent="-195843" algn="l" defTabSz="407526" rtl="0" fontAlgn="base">
        <a:lnSpc>
          <a:spcPct val="98000"/>
        </a:lnSpc>
        <a:spcBef>
          <a:spcPct val="0"/>
        </a:spcBef>
        <a:spcAft>
          <a:spcPts val="261"/>
        </a:spcAft>
        <a:buClr>
          <a:srgbClr val="000000"/>
        </a:buClr>
        <a:buSzPct val="45000"/>
        <a:buFont typeface="Wingdings" pitchFamily="2" charset="2"/>
        <a:buChar char=""/>
        <a:defRPr sz="1800">
          <a:solidFill>
            <a:srgbClr val="000000"/>
          </a:solidFill>
          <a:latin typeface="+mn-lt"/>
        </a:defRPr>
      </a:lvl6pPr>
      <a:lvl7pPr marL="2787881" indent="-195843" algn="l" defTabSz="407526" rtl="0" fontAlgn="base">
        <a:lnSpc>
          <a:spcPct val="98000"/>
        </a:lnSpc>
        <a:spcBef>
          <a:spcPct val="0"/>
        </a:spcBef>
        <a:spcAft>
          <a:spcPts val="261"/>
        </a:spcAft>
        <a:buClr>
          <a:srgbClr val="000000"/>
        </a:buClr>
        <a:buSzPct val="45000"/>
        <a:buFont typeface="Wingdings" pitchFamily="2" charset="2"/>
        <a:buChar char=""/>
        <a:defRPr sz="1800">
          <a:solidFill>
            <a:srgbClr val="000000"/>
          </a:solidFill>
          <a:latin typeface="+mn-lt"/>
        </a:defRPr>
      </a:lvl7pPr>
      <a:lvl8pPr marL="3202607" indent="-195843" algn="l" defTabSz="407526" rtl="0" fontAlgn="base">
        <a:lnSpc>
          <a:spcPct val="98000"/>
        </a:lnSpc>
        <a:spcBef>
          <a:spcPct val="0"/>
        </a:spcBef>
        <a:spcAft>
          <a:spcPts val="261"/>
        </a:spcAft>
        <a:buClr>
          <a:srgbClr val="000000"/>
        </a:buClr>
        <a:buSzPct val="45000"/>
        <a:buFont typeface="Wingdings" pitchFamily="2" charset="2"/>
        <a:buChar char=""/>
        <a:defRPr sz="1800">
          <a:solidFill>
            <a:srgbClr val="000000"/>
          </a:solidFill>
          <a:latin typeface="+mn-lt"/>
        </a:defRPr>
      </a:lvl8pPr>
      <a:lvl9pPr marL="3617333" indent="-195843" algn="l" defTabSz="407526" rtl="0" fontAlgn="base">
        <a:lnSpc>
          <a:spcPct val="98000"/>
        </a:lnSpc>
        <a:spcBef>
          <a:spcPct val="0"/>
        </a:spcBef>
        <a:spcAft>
          <a:spcPts val="261"/>
        </a:spcAft>
        <a:buClr>
          <a:srgbClr val="000000"/>
        </a:buClr>
        <a:buSzPct val="45000"/>
        <a:buFont typeface="Wingdings" pitchFamily="2" charset="2"/>
        <a:buChar char=""/>
        <a:defRPr sz="18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4726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9452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44178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58904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73631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88357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903083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317809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7.emf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giandini@lifia.info.unlp.edu.ar" TargetMode="External"/><Relationship Id="rId2" Type="http://schemas.openxmlformats.org/officeDocument/2006/relationships/hyperlink" Target="https://catedras.info.unlp.edu.ar/" TargetMode="External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12.png"/><Relationship Id="rId4" Type="http://schemas.openxmlformats.org/officeDocument/2006/relationships/hyperlink" Target="mailto:natalia.correa@lifia.info.unlp.edu.a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2874241" y="1600009"/>
            <a:ext cx="6138720" cy="14703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>
              <a:lnSpc>
                <a:spcPct val="150000"/>
              </a:lnSpc>
            </a:pPr>
            <a:br>
              <a:rPr lang="es-MX" dirty="0">
                <a:solidFill>
                  <a:schemeClr val="bg1"/>
                </a:solidFill>
                <a:latin typeface="Helvetica" pitchFamily="34" charset="0"/>
              </a:rPr>
            </a:br>
            <a:br>
              <a:rPr lang="es-MX" sz="3600" dirty="0">
                <a:solidFill>
                  <a:schemeClr val="bg1"/>
                </a:solidFill>
                <a:latin typeface="Helvetica" pitchFamily="34" charset="0"/>
              </a:rPr>
            </a:br>
            <a:r>
              <a:rPr lang="es-AR" sz="3300" b="1" dirty="0">
                <a:solidFill>
                  <a:schemeClr val="bg1"/>
                </a:solidFill>
                <a:latin typeface="Arial" charset="0"/>
              </a:rPr>
              <a:t>Desarrollo de Software basado en Modelos</a:t>
            </a:r>
            <a:endParaRPr lang="es-AR" sz="5400" b="1" dirty="0">
              <a:solidFill>
                <a:schemeClr val="bg1"/>
              </a:solidFill>
              <a:latin typeface="Arial" charset="0"/>
            </a:endParaRPr>
          </a:p>
          <a:p>
            <a:br>
              <a:rPr lang="es-AR" sz="5400" b="1" dirty="0">
                <a:solidFill>
                  <a:schemeClr val="bg1"/>
                </a:solidFill>
                <a:latin typeface="Helvetica" pitchFamily="34" charset="0"/>
              </a:rPr>
            </a:br>
            <a:endParaRPr lang="es-ES" b="1" dirty="0">
              <a:solidFill>
                <a:schemeClr val="bg1"/>
              </a:solidFill>
              <a:latin typeface="Helvetica" pitchFamily="34" charset="0"/>
            </a:endParaRPr>
          </a:p>
        </p:txBody>
      </p:sp>
      <p:sp>
        <p:nvSpPr>
          <p:cNvPr id="14339" name="Text Box 8"/>
          <p:cNvSpPr txBox="1">
            <a:spLocks noChangeArrowheads="1"/>
          </p:cNvSpPr>
          <p:nvPr/>
        </p:nvSpPr>
        <p:spPr bwMode="auto">
          <a:xfrm>
            <a:off x="4898880" y="5257993"/>
            <a:ext cx="4049280" cy="668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>
            <a:spAutoFit/>
          </a:bodyPr>
          <a:lstStyle/>
          <a:p>
            <a:pPr>
              <a:spcBef>
                <a:spcPct val="50000"/>
              </a:spcBef>
            </a:pPr>
            <a:r>
              <a:rPr lang="es-AR" sz="2000" b="1" dirty="0" err="1">
                <a:solidFill>
                  <a:schemeClr val="bg1"/>
                </a:solidFill>
                <a:latin typeface="Arial" charset="0"/>
              </a:rPr>
              <a:t>Prof</a:t>
            </a:r>
            <a:r>
              <a:rPr lang="es-AR" sz="2000" b="1" dirty="0">
                <a:solidFill>
                  <a:schemeClr val="bg1"/>
                </a:solidFill>
                <a:latin typeface="Arial" charset="0"/>
              </a:rPr>
              <a:t>: Dra. Roxana Giandini</a:t>
            </a:r>
            <a:br>
              <a:rPr lang="es-AR" b="1" dirty="0">
                <a:solidFill>
                  <a:schemeClr val="bg1"/>
                </a:solidFill>
                <a:latin typeface="Arial" charset="0"/>
              </a:rPr>
            </a:br>
            <a:endParaRPr lang="es-ES" b="1" dirty="0">
              <a:solidFill>
                <a:schemeClr val="bg1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6481" y="1"/>
            <a:ext cx="8226720" cy="881373"/>
          </a:xfrm>
          <a:noFill/>
          <a:ln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algn="r" eaLnBrk="1" hangingPunct="1"/>
            <a:r>
              <a:rPr lang="es-MX" dirty="0">
                <a:solidFill>
                  <a:schemeClr val="tx1"/>
                </a:solidFill>
                <a:latin typeface="Helvetica" pitchFamily="34" charset="0"/>
              </a:rPr>
              <a:t>Contenido general</a:t>
            </a:r>
            <a:endParaRPr lang="es-ES" dirty="0">
              <a:solidFill>
                <a:schemeClr val="tx1"/>
              </a:solidFill>
              <a:latin typeface="Helvetica" pitchFamily="34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1331640" y="1215456"/>
            <a:ext cx="5812128" cy="4949848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es-ES" sz="2000" dirty="0"/>
              <a:t>Introducción a Lenguajes de modelado: El Lenguaje Unificado de modelado (UML), </a:t>
            </a:r>
          </a:p>
          <a:p>
            <a:pPr eaLnBrk="1" hangingPunct="1">
              <a:lnSpc>
                <a:spcPct val="100000"/>
              </a:lnSpc>
            </a:pPr>
            <a:r>
              <a:rPr lang="es-ES" sz="2000" dirty="0"/>
              <a:t>El proceso de desarrollo de software iterativo e incremental RUP. </a:t>
            </a:r>
          </a:p>
          <a:p>
            <a:pPr eaLnBrk="1" hangingPunct="1">
              <a:lnSpc>
                <a:spcPct val="100000"/>
              </a:lnSpc>
            </a:pPr>
            <a:r>
              <a:rPr lang="es-ES" sz="2000" dirty="0"/>
              <a:t>Lenguaje OCL para especificar operaciones y restricciones del modelo. </a:t>
            </a:r>
          </a:p>
          <a:p>
            <a:pPr eaLnBrk="1" hangingPunct="1">
              <a:lnSpc>
                <a:spcPct val="100000"/>
              </a:lnSpc>
            </a:pPr>
            <a:r>
              <a:rPr lang="es-ES" sz="2000" dirty="0"/>
              <a:t>Introducción a la filosofía del Desarrollo de software Dirigido por Modelos (MDD). </a:t>
            </a:r>
          </a:p>
          <a:p>
            <a:pPr eaLnBrk="1" hangingPunct="1">
              <a:lnSpc>
                <a:spcPct val="100000"/>
              </a:lnSpc>
            </a:pPr>
            <a:r>
              <a:rPr lang="es-ES" sz="2000" dirty="0"/>
              <a:t>Introducción al </a:t>
            </a:r>
            <a:r>
              <a:rPr lang="es-ES" sz="2000" dirty="0" err="1"/>
              <a:t>Testing</a:t>
            </a:r>
            <a:r>
              <a:rPr lang="es-ES" sz="2000" dirty="0"/>
              <a:t> Basado en Modelos (TMB).</a:t>
            </a:r>
          </a:p>
          <a:p>
            <a:pPr eaLnBrk="1" hangingPunct="1">
              <a:lnSpc>
                <a:spcPct val="100000"/>
              </a:lnSpc>
            </a:pPr>
            <a:r>
              <a:rPr lang="es-ES" sz="2000" dirty="0"/>
              <a:t>Técnicas de </a:t>
            </a:r>
            <a:r>
              <a:rPr lang="es-ES" sz="2000" dirty="0" err="1"/>
              <a:t>Metamodelado</a:t>
            </a:r>
            <a:r>
              <a:rPr lang="es-ES" sz="2000" dirty="0"/>
              <a:t>. Herramientas estándar para MDD.</a:t>
            </a:r>
          </a:p>
          <a:p>
            <a:pPr eaLnBrk="1" hangingPunct="1">
              <a:lnSpc>
                <a:spcPct val="100000"/>
              </a:lnSpc>
            </a:pPr>
            <a:r>
              <a:rPr lang="es-ES" sz="2000" dirty="0"/>
              <a:t>Transformaciones de Modelos. Lenguajes y Herramientas </a:t>
            </a:r>
            <a:endParaRPr lang="es-MX" sz="2000" dirty="0"/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1764001" y="6496524"/>
            <a:ext cx="5813280" cy="3607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36" tIns="41469" rIns="82936" bIns="41469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MX" b="1" dirty="0">
                <a:latin typeface="+mn-lt"/>
                <a:cs typeface="Arial" pitchFamily="34" charset="0"/>
              </a:rPr>
              <a:t>Desarrollo de Software basado en Modelos</a:t>
            </a:r>
            <a:endParaRPr lang="es-ES" b="1" dirty="0">
              <a:latin typeface="+mn-lt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58082" y="4429132"/>
            <a:ext cx="1422400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6481" y="1"/>
            <a:ext cx="8226720" cy="881373"/>
          </a:xfrm>
          <a:noFill/>
          <a:ln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algn="r" eaLnBrk="1" hangingPunct="1"/>
            <a:r>
              <a:rPr lang="es-MX">
                <a:solidFill>
                  <a:schemeClr val="tx1"/>
                </a:solidFill>
                <a:latin typeface="Helvetica" pitchFamily="34" charset="0"/>
              </a:rPr>
              <a:t>Metodología de trabajo</a:t>
            </a:r>
            <a:endParaRPr lang="es-ES">
              <a:solidFill>
                <a:schemeClr val="tx1"/>
              </a:solidFill>
              <a:latin typeface="Helvetica" pitchFamily="34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1259632" y="1322319"/>
            <a:ext cx="5955574" cy="4964201"/>
          </a:xfrm>
        </p:spPr>
        <p:txBody>
          <a:bodyPr/>
          <a:lstStyle/>
          <a:p>
            <a:pPr algn="just"/>
            <a:r>
              <a:rPr lang="es-ES" sz="2200" dirty="0"/>
              <a:t>Se guiará al alumno en el desarrollo de un sistema a través de la cursada, utilizando las técnicas aprendidas. </a:t>
            </a:r>
          </a:p>
          <a:p>
            <a:pPr algn="just"/>
            <a:r>
              <a:rPr lang="es-ES" sz="2200" dirty="0"/>
              <a:t>Se formarán grupos y se utilizarán distintas herramientas de modelado. </a:t>
            </a:r>
          </a:p>
          <a:p>
            <a:pPr algn="just"/>
            <a:r>
              <a:rPr lang="es-ES" sz="2200" dirty="0"/>
              <a:t>Habrá entregas parciales obligatorias por etapa, con devolución del docente y posibilidad de </a:t>
            </a:r>
            <a:r>
              <a:rPr lang="es-ES" sz="2200" dirty="0" err="1"/>
              <a:t>reentrega</a:t>
            </a:r>
            <a:r>
              <a:rPr lang="es-ES" sz="2200" dirty="0"/>
              <a:t>. </a:t>
            </a:r>
          </a:p>
          <a:p>
            <a:pPr algn="just"/>
            <a:r>
              <a:rPr lang="es-ES" sz="2200" i="1" dirty="0"/>
              <a:t>Actividad curricular alternativa (</a:t>
            </a:r>
            <a:r>
              <a:rPr lang="es-ES" sz="2200" dirty="0"/>
              <a:t>modalidad </a:t>
            </a:r>
            <a:r>
              <a:rPr lang="es-ES" sz="2200" dirty="0" err="1"/>
              <a:t>semi</a:t>
            </a:r>
            <a:r>
              <a:rPr lang="es-ES" sz="2200" dirty="0"/>
              <a:t>-presencial</a:t>
            </a:r>
            <a:r>
              <a:rPr lang="es-ES" sz="2200" i="1" dirty="0"/>
              <a:t>)</a:t>
            </a:r>
            <a:r>
              <a:rPr lang="es-ES" sz="2200" dirty="0"/>
              <a:t>. Se creará un curso en un entorno virtual con acceso a temas específicos del programa. Alguna de las entregas parciales será presencial.</a:t>
            </a:r>
            <a:endParaRPr lang="es-MX" sz="2200" dirty="0">
              <a:latin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1764001" y="6496524"/>
            <a:ext cx="5813280" cy="3607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36" tIns="41469" rIns="82936" bIns="41469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MX" b="1" dirty="0">
                <a:latin typeface="+mn-lt"/>
                <a:cs typeface="Arial" pitchFamily="34" charset="0"/>
              </a:rPr>
              <a:t>Desarrollo de Software basado en Modelos</a:t>
            </a:r>
            <a:endParaRPr lang="es-ES" b="1" dirty="0">
              <a:latin typeface="+mn-lt"/>
              <a:cs typeface="Arial" pitchFamily="34" charset="0"/>
            </a:endParaRPr>
          </a:p>
        </p:txBody>
      </p:sp>
      <p:grpSp>
        <p:nvGrpSpPr>
          <p:cNvPr id="10" name="9 Grupo"/>
          <p:cNvGrpSpPr/>
          <p:nvPr/>
        </p:nvGrpSpPr>
        <p:grpSpPr>
          <a:xfrm>
            <a:off x="7429520" y="1411279"/>
            <a:ext cx="1357322" cy="4303737"/>
            <a:chOff x="7429520" y="1142984"/>
            <a:chExt cx="1357322" cy="4303737"/>
          </a:xfrm>
        </p:grpSpPr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429520" y="1142984"/>
              <a:ext cx="1276350" cy="8921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052" name="Picture 4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429520" y="2244280"/>
              <a:ext cx="1357322" cy="7560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053" name="Picture 5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7715272" y="3286124"/>
              <a:ext cx="814387" cy="8080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054" name="Picture 6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7623204" y="4572008"/>
              <a:ext cx="1092200" cy="874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6481" y="1"/>
            <a:ext cx="8226720" cy="881373"/>
          </a:xfrm>
          <a:noFill/>
          <a:ln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algn="r" eaLnBrk="1" hangingPunct="1"/>
            <a:r>
              <a:rPr lang="es-MX">
                <a:solidFill>
                  <a:schemeClr val="tx1"/>
                </a:solidFill>
                <a:latin typeface="Helvetica" pitchFamily="34" charset="0"/>
              </a:rPr>
              <a:t>Evaluación</a:t>
            </a:r>
            <a:endParaRPr lang="es-ES">
              <a:solidFill>
                <a:schemeClr val="tx1"/>
              </a:solidFill>
              <a:latin typeface="Helvetica" pitchFamily="34" charset="0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1643042" y="1357298"/>
            <a:ext cx="5701450" cy="3714776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Font typeface="Wingdings" pitchFamily="2" charset="2"/>
              <a:buNone/>
            </a:pPr>
            <a:r>
              <a:rPr lang="es-ES" sz="2500" dirty="0"/>
              <a:t>Al final de la cursada presencial: </a:t>
            </a:r>
          </a:p>
          <a:p>
            <a:pPr eaLnBrk="1" hangingPunct="1">
              <a:lnSpc>
                <a:spcPct val="100000"/>
              </a:lnSpc>
              <a:buFont typeface="Wingdings" pitchFamily="2" charset="2"/>
              <a:buNone/>
            </a:pPr>
            <a:r>
              <a:rPr lang="es-ES" sz="2500" dirty="0"/>
              <a:t>				</a:t>
            </a:r>
            <a:r>
              <a:rPr lang="es-ES" sz="2500" dirty="0">
                <a:sym typeface="Wingdings" pitchFamily="2" charset="2"/>
              </a:rPr>
              <a:t> </a:t>
            </a:r>
            <a:r>
              <a:rPr lang="es-ES" sz="2500" dirty="0"/>
              <a:t>trabajo práctico + coloquio</a:t>
            </a:r>
          </a:p>
          <a:p>
            <a:pPr eaLnBrk="1" hangingPunct="1">
              <a:lnSpc>
                <a:spcPct val="100000"/>
              </a:lnSpc>
              <a:buFont typeface="Wingdings" pitchFamily="2" charset="2"/>
              <a:buNone/>
            </a:pPr>
            <a:r>
              <a:rPr lang="es-ES" sz="2500" dirty="0"/>
              <a:t>Para la </a:t>
            </a:r>
            <a:r>
              <a:rPr lang="es-ES" sz="2500" i="1" dirty="0"/>
              <a:t>alternativa </a:t>
            </a:r>
            <a:r>
              <a:rPr lang="es-ES" sz="2500" i="1" dirty="0" err="1"/>
              <a:t>semi</a:t>
            </a:r>
            <a:r>
              <a:rPr lang="es-ES" sz="2500" i="1" dirty="0"/>
              <a:t>-presencial</a:t>
            </a:r>
            <a:r>
              <a:rPr lang="es-ES" sz="2500" dirty="0"/>
              <a:t>:</a:t>
            </a:r>
          </a:p>
          <a:p>
            <a:pPr eaLnBrk="1" hangingPunct="1">
              <a:lnSpc>
                <a:spcPct val="100000"/>
              </a:lnSpc>
              <a:buFont typeface="Wingdings" pitchFamily="2" charset="2"/>
              <a:buNone/>
            </a:pPr>
            <a:r>
              <a:rPr lang="es-ES" sz="2500" dirty="0"/>
              <a:t>				</a:t>
            </a:r>
            <a:r>
              <a:rPr lang="es-ES" sz="2500" dirty="0">
                <a:sym typeface="Wingdings" pitchFamily="2" charset="2"/>
              </a:rPr>
              <a:t> </a:t>
            </a:r>
            <a:r>
              <a:rPr lang="es-ES" sz="2500" dirty="0"/>
              <a:t>tarea adicional</a:t>
            </a:r>
          </a:p>
          <a:p>
            <a:pPr eaLnBrk="1" hangingPunct="1">
              <a:lnSpc>
                <a:spcPct val="100000"/>
              </a:lnSpc>
              <a:buFont typeface="Wingdings" pitchFamily="2" charset="2"/>
              <a:buNone/>
            </a:pPr>
            <a:endParaRPr lang="es-ES" sz="2500" dirty="0"/>
          </a:p>
          <a:p>
            <a:pPr eaLnBrk="1" hangingPunct="1">
              <a:lnSpc>
                <a:spcPct val="100000"/>
              </a:lnSpc>
              <a:buFont typeface="Wingdings" pitchFamily="2" charset="2"/>
              <a:buNone/>
            </a:pPr>
            <a:r>
              <a:rPr lang="es-ES" sz="2500" i="1" dirty="0"/>
              <a:t>Aprobación final de la materia</a:t>
            </a:r>
            <a:r>
              <a:rPr lang="es-ES" sz="2500" dirty="0"/>
              <a:t>: </a:t>
            </a:r>
          </a:p>
          <a:p>
            <a:pPr eaLnBrk="1" hangingPunct="1">
              <a:lnSpc>
                <a:spcPct val="100000"/>
              </a:lnSpc>
              <a:buFont typeface="Wingdings" pitchFamily="2" charset="2"/>
              <a:buNone/>
            </a:pPr>
            <a:r>
              <a:rPr lang="es-ES" sz="2500" dirty="0"/>
              <a:t>				</a:t>
            </a:r>
            <a:r>
              <a:rPr lang="es-ES" sz="2500" dirty="0">
                <a:sym typeface="Wingdings" pitchFamily="2" charset="2"/>
              </a:rPr>
              <a:t> </a:t>
            </a:r>
            <a:r>
              <a:rPr lang="es-ES" sz="2500" dirty="0"/>
              <a:t>trabajo final </a:t>
            </a:r>
          </a:p>
          <a:p>
            <a:pPr eaLnBrk="1" hangingPunct="1">
              <a:lnSpc>
                <a:spcPct val="100000"/>
              </a:lnSpc>
              <a:buFont typeface="Wingdings" pitchFamily="2" charset="2"/>
              <a:buNone/>
            </a:pPr>
            <a:endParaRPr lang="es-MX" sz="2300" dirty="0">
              <a:latin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1764001" y="6496524"/>
            <a:ext cx="5813280" cy="3607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36" tIns="41469" rIns="82936" bIns="41469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MX" b="1" dirty="0">
                <a:latin typeface="+mn-lt"/>
                <a:cs typeface="Arial" pitchFamily="34" charset="0"/>
              </a:rPr>
              <a:t>Desarrollo de Software basado en Modelos</a:t>
            </a:r>
            <a:endParaRPr lang="es-ES" b="1" dirty="0">
              <a:latin typeface="+mn-lt"/>
              <a:cs typeface="Arial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15206" y="4422782"/>
            <a:ext cx="1285876" cy="13430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6481" y="31685"/>
            <a:ext cx="8226720" cy="816566"/>
          </a:xfrm>
          <a:noFill/>
          <a:ln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algn="r" eaLnBrk="1" hangingPunct="1"/>
            <a:r>
              <a:rPr lang="es-ES">
                <a:solidFill>
                  <a:schemeClr val="tx1"/>
                </a:solidFill>
              </a:rPr>
              <a:t>¿Por qué elegirla?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971600" y="1160762"/>
            <a:ext cx="8172400" cy="5364582"/>
          </a:xfrm>
        </p:spPr>
        <p:txBody>
          <a:bodyPr/>
          <a:lstStyle/>
          <a:p>
            <a:pPr eaLnBrk="1" hangingPunct="1">
              <a:buClr>
                <a:srgbClr val="CC0000"/>
              </a:buClr>
              <a:buSzTx/>
              <a:buNone/>
            </a:pPr>
            <a:r>
              <a:rPr lang="es-ES" dirty="0"/>
              <a:t>El aporte de esta asignatura es brindar conocimientos sobre el proceso de desarrollo de software iterativo e incremental </a:t>
            </a:r>
            <a:r>
              <a:rPr lang="es-ES" b="1" dirty="0"/>
              <a:t>Basado</a:t>
            </a:r>
            <a:r>
              <a:rPr lang="es-ES" dirty="0"/>
              <a:t> en modelos, cuyo uso permite una mejora de la productividad y de la calidad del software a través de un proceso guiado por modelos.</a:t>
            </a:r>
          </a:p>
          <a:p>
            <a:pPr eaLnBrk="1" hangingPunct="1">
              <a:buClr>
                <a:srgbClr val="CC0000"/>
              </a:buClr>
              <a:buSzTx/>
              <a:buNone/>
            </a:pPr>
            <a:r>
              <a:rPr lang="es-ES" dirty="0"/>
              <a:t>Además se introduce al alumno en el Desarrollo </a:t>
            </a:r>
            <a:r>
              <a:rPr lang="es-ES" b="1" dirty="0"/>
              <a:t>Dirigido</a:t>
            </a:r>
            <a:r>
              <a:rPr lang="es-ES" dirty="0"/>
              <a:t> por Modelos (MDD), un nuevo paradigma de desarrollo de software soportado por potentes herramientas que generan código a partir de modelos y Transformaciones de modelos. </a:t>
            </a:r>
            <a:endParaRPr lang="es-ES" b="1" dirty="0"/>
          </a:p>
          <a:p>
            <a:pPr eaLnBrk="1" hangingPunct="1">
              <a:buClr>
                <a:srgbClr val="CC0000"/>
              </a:buClr>
              <a:buSzTx/>
              <a:buFont typeface="Wingdings" pitchFamily="2" charset="2"/>
              <a:buChar char="§"/>
            </a:pPr>
            <a:r>
              <a:rPr lang="es-ES" dirty="0"/>
              <a:t>. </a:t>
            </a:r>
            <a:endParaRPr lang="es-ES" dirty="0">
              <a:latin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1764001" y="6496524"/>
            <a:ext cx="5813280" cy="3607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36" tIns="41469" rIns="82936" bIns="41469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MX" b="1" dirty="0">
                <a:latin typeface="+mn-lt"/>
                <a:cs typeface="Arial" pitchFamily="34" charset="0"/>
              </a:rPr>
              <a:t>Desarrollo de Software basado en Modelos</a:t>
            </a:r>
            <a:endParaRPr lang="es-ES" b="1" dirty="0">
              <a:latin typeface="+mn-lt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es-AR" dirty="0"/>
              <a:t>MDD (</a:t>
            </a:r>
            <a:r>
              <a:rPr lang="es-AR" dirty="0" err="1"/>
              <a:t>Model</a:t>
            </a:r>
            <a:r>
              <a:rPr lang="es-AR" dirty="0"/>
              <a:t> </a:t>
            </a:r>
            <a:r>
              <a:rPr lang="es-AR" dirty="0" err="1"/>
              <a:t>Driven</a:t>
            </a:r>
            <a:r>
              <a:rPr lang="es-AR" dirty="0"/>
              <a:t> </a:t>
            </a:r>
            <a:r>
              <a:rPr lang="es-AR" dirty="0" err="1"/>
              <a:t>Development</a:t>
            </a:r>
            <a:r>
              <a:rPr lang="es-AR" dirty="0"/>
              <a:t>)</a:t>
            </a:r>
          </a:p>
        </p:txBody>
      </p:sp>
      <p:pic>
        <p:nvPicPr>
          <p:cNvPr id="1026" name="Picture 2" descr="http://images.slideplayer.es/46/11692651/slides/slide_43.jpg"/>
          <p:cNvPicPr>
            <a:picLocks noChangeAspect="1" noChangeArrowheads="1"/>
          </p:cNvPicPr>
          <p:nvPr/>
        </p:nvPicPr>
        <p:blipFill>
          <a:blip r:embed="rId2" cstate="print"/>
          <a:srcRect l="7430" t="22271" r="5269"/>
          <a:stretch>
            <a:fillRect/>
          </a:stretch>
        </p:blipFill>
        <p:spPr bwMode="auto">
          <a:xfrm>
            <a:off x="1547664" y="2132856"/>
            <a:ext cx="5961248" cy="3983969"/>
          </a:xfrm>
          <a:prstGeom prst="rect">
            <a:avLst/>
          </a:prstGeom>
          <a:noFill/>
        </p:spPr>
      </p:pic>
      <p:sp>
        <p:nvSpPr>
          <p:cNvPr id="5" name="4 CuadroTexto"/>
          <p:cNvSpPr txBox="1"/>
          <p:nvPr/>
        </p:nvSpPr>
        <p:spPr>
          <a:xfrm>
            <a:off x="971600" y="1268760"/>
            <a:ext cx="720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i="1" dirty="0"/>
              <a:t>El desarrollo de un sistema de software se produce a partir de modelos y herramientas adecuadas que permitan generar una aplicación</a:t>
            </a:r>
            <a:endParaRPr lang="es-AR" i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MBT (</a:t>
            </a:r>
            <a:r>
              <a:rPr lang="es-AR" dirty="0" err="1"/>
              <a:t>Model</a:t>
            </a:r>
            <a:r>
              <a:rPr lang="es-AR" dirty="0"/>
              <a:t> </a:t>
            </a:r>
            <a:r>
              <a:rPr lang="es-AR" dirty="0" err="1"/>
              <a:t>Based</a:t>
            </a:r>
            <a:r>
              <a:rPr lang="es-AR" dirty="0"/>
              <a:t> </a:t>
            </a:r>
            <a:r>
              <a:rPr lang="es-AR" dirty="0" err="1"/>
              <a:t>Testing</a:t>
            </a:r>
            <a:r>
              <a:rPr lang="es-AR" dirty="0"/>
              <a:t>)</a:t>
            </a:r>
          </a:p>
        </p:txBody>
      </p:sp>
      <p:pic>
        <p:nvPicPr>
          <p:cNvPr id="4" name="3 Marcador de contenido" descr="figura mbt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14805" t="3223" r="19941" b="21027"/>
          <a:stretch>
            <a:fillRect/>
          </a:stretch>
        </p:blipFill>
        <p:spPr>
          <a:xfrm>
            <a:off x="1547664" y="2420888"/>
            <a:ext cx="6172771" cy="3672408"/>
          </a:xfrm>
        </p:spPr>
      </p:pic>
      <p:sp>
        <p:nvSpPr>
          <p:cNvPr id="5" name="4 CuadroTexto"/>
          <p:cNvSpPr txBox="1"/>
          <p:nvPr/>
        </p:nvSpPr>
        <p:spPr>
          <a:xfrm>
            <a:off x="928662" y="1142984"/>
            <a:ext cx="73581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“</a:t>
            </a:r>
            <a:r>
              <a:rPr lang="es-ES" i="1" dirty="0"/>
              <a:t>Si a partir del mismo modelo se generan los </a:t>
            </a:r>
            <a:r>
              <a:rPr lang="es-ES" i="1" dirty="0" err="1"/>
              <a:t>tests</a:t>
            </a:r>
            <a:r>
              <a:rPr lang="es-ES" i="1" dirty="0"/>
              <a:t> para verificar su comportamiento, cuando el comportamiento del sistema cambie, también lo harán los </a:t>
            </a:r>
            <a:r>
              <a:rPr lang="es-ES" i="1" dirty="0" err="1"/>
              <a:t>tests</a:t>
            </a:r>
            <a:r>
              <a:rPr lang="es-ES" dirty="0"/>
              <a:t>”. </a:t>
            </a:r>
            <a:endParaRPr lang="es-AR" dirty="0"/>
          </a:p>
        </p:txBody>
      </p:sp>
      <p:sp>
        <p:nvSpPr>
          <p:cNvPr id="6" name="5 CuadroTexto"/>
          <p:cNvSpPr txBox="1"/>
          <p:nvPr/>
        </p:nvSpPr>
        <p:spPr>
          <a:xfrm>
            <a:off x="3419872" y="6093296"/>
            <a:ext cx="30963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/>
              <a:t>Esquema general del proceso</a:t>
            </a:r>
            <a:endParaRPr lang="es-AR" sz="1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  <a:alpha val="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6481" y="0"/>
            <a:ext cx="8226720" cy="868412"/>
          </a:xfrm>
          <a:noFill/>
          <a:ln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algn="r" eaLnBrk="1" hangingPunct="1"/>
            <a:r>
              <a:rPr lang="es-ES">
                <a:solidFill>
                  <a:schemeClr val="tx1"/>
                </a:solidFill>
              </a:rPr>
              <a:t>Horarios</a:t>
            </a:r>
          </a:p>
        </p:txBody>
      </p:sp>
      <p:sp>
        <p:nvSpPr>
          <p:cNvPr id="19459" name="Rectangle 5"/>
          <p:cNvSpPr>
            <a:spLocks noGrp="1" noChangeArrowheads="1"/>
          </p:cNvSpPr>
          <p:nvPr>
            <p:ph idx="1"/>
          </p:nvPr>
        </p:nvSpPr>
        <p:spPr>
          <a:xfrm>
            <a:off x="1370880" y="2122783"/>
            <a:ext cx="7312320" cy="3745834"/>
          </a:xfrm>
        </p:spPr>
        <p:txBody>
          <a:bodyPr/>
          <a:lstStyle/>
          <a:p>
            <a:pPr eaLnBrk="1" hangingPunct="1">
              <a:buClr>
                <a:srgbClr val="CC0000"/>
              </a:buClr>
              <a:buSzTx/>
              <a:buFont typeface="Wingdings" pitchFamily="2" charset="2"/>
              <a:buChar char="§"/>
            </a:pPr>
            <a:r>
              <a:rPr lang="es-MX" sz="2500" b="1" dirty="0">
                <a:solidFill>
                  <a:srgbClr val="CC0000"/>
                </a:solidFill>
                <a:latin typeface="Arial" charset="0"/>
              </a:rPr>
              <a:t>Horarios de teoría</a:t>
            </a:r>
          </a:p>
          <a:p>
            <a:pPr lvl="1" eaLnBrk="1" hangingPunct="1">
              <a:buClr>
                <a:srgbClr val="CC0000"/>
              </a:buClr>
              <a:buSzTx/>
              <a:buFont typeface="Wingdings" pitchFamily="2" charset="2"/>
              <a:buChar char="ú"/>
            </a:pPr>
            <a:r>
              <a:rPr lang="es-MX" dirty="0">
                <a:latin typeface="Arial" charset="0"/>
              </a:rPr>
              <a:t>Jueves 9.00 hs</a:t>
            </a:r>
          </a:p>
          <a:p>
            <a:pPr lvl="1" eaLnBrk="1" hangingPunct="1">
              <a:buClr>
                <a:srgbClr val="CC0000"/>
              </a:buClr>
              <a:buSzTx/>
              <a:buFont typeface="Symbol" pitchFamily="18" charset="2"/>
              <a:buNone/>
            </a:pPr>
            <a:endParaRPr lang="es-MX" dirty="0">
              <a:latin typeface="Arial" charset="0"/>
            </a:endParaRPr>
          </a:p>
          <a:p>
            <a:pPr eaLnBrk="1" hangingPunct="1">
              <a:buClr>
                <a:srgbClr val="CC0000"/>
              </a:buClr>
              <a:buSzTx/>
              <a:buFont typeface="Wingdings" pitchFamily="2" charset="2"/>
              <a:buChar char="§"/>
            </a:pPr>
            <a:r>
              <a:rPr lang="es-MX" sz="2500" b="1" dirty="0">
                <a:solidFill>
                  <a:srgbClr val="CC0000"/>
                </a:solidFill>
                <a:latin typeface="Arial" charset="0"/>
              </a:rPr>
              <a:t>Horarios de práctica</a:t>
            </a:r>
          </a:p>
          <a:p>
            <a:pPr lvl="1" eaLnBrk="1" hangingPunct="1">
              <a:buClr>
                <a:srgbClr val="CC0000"/>
              </a:buClr>
              <a:buSzTx/>
              <a:buFont typeface="Wingdings" pitchFamily="2" charset="2"/>
              <a:buChar char="ú"/>
            </a:pPr>
            <a:r>
              <a:rPr lang="es-MX" dirty="0">
                <a:latin typeface="Arial" charset="0"/>
              </a:rPr>
              <a:t>Jueves 11.30 hs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1764001" y="6496524"/>
            <a:ext cx="5813280" cy="3607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36" tIns="41469" rIns="82936" bIns="41469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MX" b="1" dirty="0">
                <a:latin typeface="+mn-lt"/>
                <a:cs typeface="Arial" pitchFamily="34" charset="0"/>
              </a:rPr>
              <a:t>Desarrollo de Software basado en Modelos</a:t>
            </a:r>
            <a:endParaRPr lang="es-ES" b="1" dirty="0">
              <a:latin typeface="+mn-lt"/>
              <a:cs typeface="Arial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53154" y="4786322"/>
            <a:ext cx="1284451" cy="1330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6481" y="2"/>
            <a:ext cx="8226720" cy="80360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algn="r" eaLnBrk="1" hangingPunct="1"/>
            <a:r>
              <a:rPr lang="es-MX">
                <a:solidFill>
                  <a:schemeClr val="tx1"/>
                </a:solidFill>
              </a:rPr>
              <a:t>Más información</a:t>
            </a:r>
            <a:endParaRPr lang="es-ES">
              <a:solidFill>
                <a:schemeClr val="tx1"/>
              </a:solidFill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1038015" y="1338620"/>
            <a:ext cx="7642553" cy="4805024"/>
          </a:xfrm>
        </p:spPr>
        <p:txBody>
          <a:bodyPr/>
          <a:lstStyle/>
          <a:p>
            <a:pPr eaLnBrk="1" hangingPunct="1">
              <a:buClr>
                <a:srgbClr val="CC0000"/>
              </a:buClr>
              <a:buSzTx/>
              <a:buFont typeface="Wingdings" pitchFamily="2" charset="2"/>
              <a:buChar char="§"/>
              <a:defRPr/>
            </a:pPr>
            <a:r>
              <a:rPr lang="es-MX" sz="2200" b="1" dirty="0"/>
              <a:t>Plataforma web</a:t>
            </a:r>
            <a:r>
              <a:rPr lang="es-MX" sz="2200" dirty="0"/>
              <a:t>:</a:t>
            </a:r>
            <a:endParaRPr lang="es-MX" sz="2200" dirty="0">
              <a:solidFill>
                <a:srgbClr val="002060"/>
              </a:solidFill>
            </a:endParaRPr>
          </a:p>
          <a:p>
            <a:pPr marL="522673" lvl="1" indent="0">
              <a:buNone/>
              <a:defRPr/>
            </a:pPr>
            <a:r>
              <a:rPr lang="es-ES" sz="2400" u="sng" dirty="0">
                <a:hlinkClick r:id="rId2"/>
              </a:rPr>
              <a:t>https://catedras.info.unlp.edu.ar/</a:t>
            </a:r>
            <a:r>
              <a:rPr lang="es-ES" sz="2200" u="sng" dirty="0">
                <a:hlinkClick r:id="rId2"/>
              </a:rPr>
              <a:t>/</a:t>
            </a:r>
            <a:endParaRPr lang="es-ES" sz="2200" u="sng" dirty="0"/>
          </a:p>
          <a:p>
            <a:pPr marL="522673" lvl="1" indent="0">
              <a:buNone/>
              <a:defRPr/>
            </a:pPr>
            <a:r>
              <a:rPr lang="es-ES" sz="2200" dirty="0"/>
              <a:t>Curso "Desarrollo De Software Basado En Modelos" 		</a:t>
            </a:r>
            <a:endParaRPr lang="es-MX" sz="2200" dirty="0"/>
          </a:p>
          <a:p>
            <a:pPr eaLnBrk="1" hangingPunct="1">
              <a:buClr>
                <a:srgbClr val="CC0000"/>
              </a:buClr>
              <a:buSzTx/>
              <a:buFont typeface="Wingdings" pitchFamily="2" charset="2"/>
              <a:buChar char="§"/>
              <a:defRPr/>
            </a:pPr>
            <a:r>
              <a:rPr lang="es-MX" sz="2200" b="1" dirty="0"/>
              <a:t>Contacto</a:t>
            </a:r>
            <a:r>
              <a:rPr lang="es-MX" sz="2200" dirty="0"/>
              <a:t>: </a:t>
            </a:r>
          </a:p>
          <a:p>
            <a:pPr eaLnBrk="1" hangingPunct="1">
              <a:buClr>
                <a:srgbClr val="CC0000"/>
              </a:buClr>
              <a:buSzTx/>
              <a:buNone/>
              <a:defRPr/>
            </a:pPr>
            <a:r>
              <a:rPr lang="es-MX" sz="2200" u="sng" dirty="0">
                <a:hlinkClick r:id="rId3"/>
              </a:rPr>
              <a:t>	</a:t>
            </a:r>
            <a:r>
              <a:rPr lang="es-ES" sz="2200" dirty="0">
                <a:hlinkClick r:id="rId3"/>
              </a:rPr>
              <a:t>giandini@lifia.info.unlp.edu.ar</a:t>
            </a:r>
            <a:r>
              <a:rPr lang="es-ES" sz="2200" dirty="0"/>
              <a:t>,</a:t>
            </a:r>
          </a:p>
          <a:p>
            <a:pPr marL="97911" indent="0" eaLnBrk="1" hangingPunct="1">
              <a:buClr>
                <a:srgbClr val="CC0000"/>
              </a:buClr>
              <a:buSzTx/>
              <a:buNone/>
              <a:defRPr/>
            </a:pPr>
            <a:r>
              <a:rPr lang="es-ES" sz="2200" dirty="0">
                <a:hlinkClick r:id="rId4"/>
              </a:rPr>
              <a:t>	natalia.correa@lifia.info.unlp.edu.ar</a:t>
            </a:r>
            <a:r>
              <a:rPr lang="es-ES" sz="2200" dirty="0"/>
              <a:t>	</a:t>
            </a:r>
            <a:endParaRPr lang="es-MX" sz="2200" dirty="0"/>
          </a:p>
          <a:p>
            <a:pPr eaLnBrk="1" hangingPunct="1">
              <a:buClr>
                <a:srgbClr val="CC0000"/>
              </a:buClr>
              <a:buSzTx/>
              <a:buFont typeface="Wingdings" pitchFamily="2" charset="2"/>
              <a:buChar char="§"/>
              <a:defRPr/>
            </a:pPr>
            <a:r>
              <a:rPr lang="es-MX" sz="2200" b="1" dirty="0"/>
              <a:t>Inicio del curso</a:t>
            </a:r>
            <a:r>
              <a:rPr lang="es-MX" sz="2200" dirty="0"/>
              <a:t>: Jueves 16 de Marzo</a:t>
            </a:r>
          </a:p>
          <a:p>
            <a:pPr eaLnBrk="1" hangingPunct="1">
              <a:buClr>
                <a:srgbClr val="CC0000"/>
              </a:buClr>
              <a:buSzTx/>
              <a:buFont typeface="Wingdings" pitchFamily="2" charset="2"/>
              <a:buChar char="§"/>
              <a:defRPr/>
            </a:pPr>
            <a:r>
              <a:rPr lang="es-MX" sz="2200" dirty="0"/>
              <a:t>Se requiere la </a:t>
            </a:r>
            <a:r>
              <a:rPr lang="es-MX" sz="2200" b="1" dirty="0"/>
              <a:t>asistencia </a:t>
            </a:r>
            <a:r>
              <a:rPr lang="es-MX" sz="2200" dirty="0"/>
              <a:t>a la </a:t>
            </a:r>
            <a:r>
              <a:rPr lang="es-MX" sz="2200" b="1" dirty="0"/>
              <a:t>1era clase </a:t>
            </a:r>
            <a:r>
              <a:rPr lang="es-MX" sz="2200" dirty="0"/>
              <a:t>de </a:t>
            </a:r>
            <a:r>
              <a:rPr lang="es-MX" sz="2200" b="1" dirty="0"/>
              <a:t>todos</a:t>
            </a:r>
            <a:r>
              <a:rPr lang="es-MX" sz="2200" dirty="0"/>
              <a:t> los alumnos (</a:t>
            </a:r>
            <a:r>
              <a:rPr lang="es-MX" sz="2200" b="1" dirty="0"/>
              <a:t>ambas modalidades</a:t>
            </a:r>
            <a:r>
              <a:rPr lang="es-MX" sz="2200" dirty="0"/>
              <a:t>), para organizar el resto de la cursada.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1764001" y="6496524"/>
            <a:ext cx="5813280" cy="3552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36" tIns="41469" rIns="82936" bIns="41469">
            <a:spAutoFit/>
          </a:bodyPr>
          <a:lstStyle/>
          <a:p>
            <a:pPr algn="ctr" defTabSz="407484" fontAlgn="base" hangingPunct="0">
              <a:lnSpc>
                <a:spcPct val="98000"/>
              </a:lnSpc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SzPct val="45000"/>
              <a:defRPr/>
            </a:pPr>
            <a:r>
              <a:rPr lang="es-MX" b="1" dirty="0">
                <a:solidFill>
                  <a:prstClr val="black"/>
                </a:solidFill>
                <a:cs typeface="Arial" pitchFamily="34" charset="0"/>
              </a:rPr>
              <a:t>Desarrollo de Software basado en Modelos</a:t>
            </a:r>
            <a:endParaRPr lang="es-ES" b="1" dirty="0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43834" y="1000108"/>
            <a:ext cx="1092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89924640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7_Diseño predetermin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7_Diseño predeterminado">
      <a:majorFont>
        <a:latin typeface="Trebuchet MS"/>
        <a:ea typeface=""/>
        <a:cs typeface=""/>
      </a:majorFont>
      <a:minorFont>
        <a:latin typeface="Bitstream Ver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7_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Diseño predeterminad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Diseño predeterminad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Diseño predeterminad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Diseño predeterminad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Diseño predeterminad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Diseño predeterminad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551</TotalTime>
  <Words>403</Words>
  <Application>Microsoft Office PowerPoint</Application>
  <PresentationFormat>Presentación en pantalla (4:3)</PresentationFormat>
  <Paragraphs>56</Paragraphs>
  <Slides>9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9</vt:i4>
      </vt:variant>
    </vt:vector>
  </HeadingPairs>
  <TitlesOfParts>
    <vt:vector size="18" baseType="lpstr">
      <vt:lpstr>Arial</vt:lpstr>
      <vt:lpstr>Bitstream Vera Sans</vt:lpstr>
      <vt:lpstr>Calibri</vt:lpstr>
      <vt:lpstr>Helvetica</vt:lpstr>
      <vt:lpstr>Symbol</vt:lpstr>
      <vt:lpstr>Trebuchet MS</vt:lpstr>
      <vt:lpstr>Wingdings</vt:lpstr>
      <vt:lpstr>Tema de Office</vt:lpstr>
      <vt:lpstr>7_Diseño predeterminado</vt:lpstr>
      <vt:lpstr>Presentación de PowerPoint</vt:lpstr>
      <vt:lpstr>Contenido general</vt:lpstr>
      <vt:lpstr>Metodología de trabajo</vt:lpstr>
      <vt:lpstr>Evaluación</vt:lpstr>
      <vt:lpstr>¿Por qué elegirla?</vt:lpstr>
      <vt:lpstr>MDD (Model Driven Development)</vt:lpstr>
      <vt:lpstr>MBT (Model Based Testing)</vt:lpstr>
      <vt:lpstr>Horarios</vt:lpstr>
      <vt:lpstr>Más información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Roxana Giandini</dc:creator>
  <cp:lastModifiedBy>giandini</cp:lastModifiedBy>
  <cp:revision>30</cp:revision>
  <dcterms:created xsi:type="dcterms:W3CDTF">2013-03-13T14:35:42Z</dcterms:created>
  <dcterms:modified xsi:type="dcterms:W3CDTF">2017-02-20T14:32:02Z</dcterms:modified>
</cp:coreProperties>
</file>