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9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</p:sldIdLst>
  <p:sldSz cy="7559675" cx="10080625"/>
  <p:notesSz cx="7559675" cy="10691800"/>
  <p:embeddedFontLst>
    <p:embeddedFont>
      <p:font typeface="Ras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7.xml"/><Relationship Id="rId11" Type="http://schemas.openxmlformats.org/officeDocument/2006/relationships/slideMaster" Target="slideMasters/slideMaster9.xml"/><Relationship Id="rId22" Type="http://schemas.openxmlformats.org/officeDocument/2006/relationships/font" Target="fonts/Rasa-bold.fntdata"/><Relationship Id="rId10" Type="http://schemas.openxmlformats.org/officeDocument/2006/relationships/slideMaster" Target="slideMasters/slideMaster8.xml"/><Relationship Id="rId21" Type="http://schemas.openxmlformats.org/officeDocument/2006/relationships/font" Target="fonts/Rasa-regular.fntdata"/><Relationship Id="rId13" Type="http://schemas.openxmlformats.org/officeDocument/2006/relationships/notesMaster" Target="notesMasters/notesMaster1.xml"/><Relationship Id="rId12" Type="http://schemas.openxmlformats.org/officeDocument/2006/relationships/slideMaster" Target="slideMasters/slideMaster10.xml"/><Relationship Id="rId1" Type="http://schemas.openxmlformats.org/officeDocument/2006/relationships/theme" Target="theme/theme8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5" Type="http://schemas.openxmlformats.org/officeDocument/2006/relationships/slide" Target="slides/slide2.xml"/><Relationship Id="rId14" Type="http://schemas.openxmlformats.org/officeDocument/2006/relationships/slide" Target="slides/slide1.xml"/><Relationship Id="rId17" Type="http://schemas.openxmlformats.org/officeDocument/2006/relationships/slide" Target="slides/slide4.xml"/><Relationship Id="rId16" Type="http://schemas.openxmlformats.org/officeDocument/2006/relationships/slide" Target="slides/slide3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6.xml"/><Relationship Id="rId6" Type="http://schemas.openxmlformats.org/officeDocument/2006/relationships/slideMaster" Target="slideMasters/slideMaster4.xml"/><Relationship Id="rId18" Type="http://schemas.openxmlformats.org/officeDocument/2006/relationships/slide" Target="slides/slide5.xml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12" type="sldNum"/>
          </p:nvPr>
        </p:nvSpPr>
        <p:spPr>
          <a:xfrm>
            <a:off x="4279900" y="10156825"/>
            <a:ext cx="3275011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rPr>
              <a:t>‹#›</a:t>
            </a:fld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6" name="Shape 6"/>
          <p:cNvSpPr/>
          <p:nvPr>
            <p:ph idx="2" type="sldImg"/>
          </p:nvPr>
        </p:nvSpPr>
        <p:spPr>
          <a:xfrm>
            <a:off x="1106487" y="812800"/>
            <a:ext cx="5340350" cy="40036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sq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/>
          <p:nvPr/>
        </p:nvSpPr>
        <p:spPr>
          <a:xfrm>
            <a:off x="0" y="0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9" name="Shape 9"/>
          <p:cNvSpPr/>
          <p:nvPr/>
        </p:nvSpPr>
        <p:spPr>
          <a:xfrm>
            <a:off x="4279900" y="0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10156825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11" name="Shape 11"/>
          <p:cNvSpPr txBox="1"/>
          <p:nvPr>
            <p:ph idx="3" type="sldNum"/>
          </p:nvPr>
        </p:nvSpPr>
        <p:spPr>
          <a:xfrm>
            <a:off x="4279900" y="10156825"/>
            <a:ext cx="3275011" cy="53022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4279900" y="10156825"/>
            <a:ext cx="3276600" cy="5318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2" name="Shape 62"/>
          <p:cNvSpPr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279900" y="10156825"/>
            <a:ext cx="3276600" cy="5318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0" name="Shape 70"/>
          <p:cNvSpPr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4279900" y="10156825"/>
            <a:ext cx="3276600" cy="5318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9" name="Shape 79"/>
          <p:cNvSpPr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4279900" y="10156825"/>
            <a:ext cx="3276600" cy="5318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8" name="Shape 88"/>
          <p:cNvSpPr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4279900" y="10156825"/>
            <a:ext cx="3276600" cy="5318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7" name="Shape 97"/>
          <p:cNvSpPr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4279900" y="10156825"/>
            <a:ext cx="3276600" cy="5318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5" name="Shape 105"/>
          <p:cNvSpPr txBox="1"/>
          <p:nvPr/>
        </p:nvSpPr>
        <p:spPr>
          <a:xfrm>
            <a:off x="4279900" y="10156825"/>
            <a:ext cx="3278186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Rasa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‹#›</a:t>
            </a:fld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7" name="Shape 107"/>
          <p:cNvSpPr/>
          <p:nvPr/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4279900" y="10156825"/>
            <a:ext cx="3276600" cy="5318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-215900" lvl="0" marL="215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6" name="Shape 116"/>
          <p:cNvSpPr/>
          <p:nvPr/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755650" y="5078412"/>
            <a:ext cx="6043612" cy="48069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8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jpg"/><Relationship Id="rId2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jpg"/><Relationship Id="rId2" Type="http://schemas.openxmlformats.org/officeDocument/2006/relationships/theme" Target="../theme/theme9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jpg"/><Relationship Id="rId2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jpg"/><Relationship Id="rId2" Type="http://schemas.openxmlformats.org/officeDocument/2006/relationships/theme" Target="../theme/theme3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jpg"/><Relationship Id="rId2" Type="http://schemas.openxmlformats.org/officeDocument/2006/relationships/theme" Target="../theme/theme5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03.jpg"/><Relationship Id="rId2" Type="http://schemas.openxmlformats.org/officeDocument/2006/relationships/theme" Target="../theme/theme7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theme" Target="../theme/theme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7937"/>
            <a:ext cx="10080624" cy="77485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Shape 5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7937"/>
            <a:ext cx="10080624" cy="774858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pic>
        <p:nvPicPr>
          <p:cNvPr id="21" name="Shape 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86" y="-7937"/>
            <a:ext cx="10079036" cy="757713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504825" y="303212"/>
            <a:ext cx="9069386" cy="1255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504825" y="1763711"/>
            <a:ext cx="9069386" cy="4986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x="504825" y="6884986"/>
            <a:ext cx="2349499" cy="522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3444875" y="6884986"/>
            <a:ext cx="3190874" cy="523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Rasa"/>
              <a:ea typeface="Rasa"/>
              <a:cs typeface="Rasa"/>
              <a:sym typeface="Rasa"/>
            </a:endParaRPr>
          </a:p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224711" y="6884986"/>
            <a:ext cx="2349499" cy="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Rasa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‹#›</a:t>
            </a:fld>
          </a:p>
        </p:txBody>
      </p:sp>
      <p:pic>
        <p:nvPicPr>
          <p:cNvPr id="32" name="Shape 3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11112"/>
            <a:ext cx="10079036" cy="758348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86" y="-7937"/>
            <a:ext cx="10079036" cy="7577136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36" name="Shape 36"/>
          <p:cNvSpPr txBox="1"/>
          <p:nvPr/>
        </p:nvSpPr>
        <p:spPr>
          <a:xfrm>
            <a:off x="1439862" y="7019925"/>
            <a:ext cx="7993062" cy="503236"/>
          </a:xfrm>
          <a:prstGeom prst="rect">
            <a:avLst/>
          </a:prstGeom>
          <a:noFill/>
          <a:ln>
            <a:noFill/>
          </a:ln>
        </p:spPr>
        <p:txBody>
          <a:bodyPr anchorCtr="0" anchor="b" bIns="50400" lIns="100800" rIns="100800" tIns="50400">
            <a:no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1" i="0" lang="en-US" sz="14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Seminario de Lenguajes 2012 – Opción  Delphi -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86" y="-7937"/>
            <a:ext cx="10079036" cy="7577136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40" name="Shape 40"/>
          <p:cNvSpPr txBox="1"/>
          <p:nvPr/>
        </p:nvSpPr>
        <p:spPr>
          <a:xfrm>
            <a:off x="1439862" y="7019925"/>
            <a:ext cx="7993062" cy="503236"/>
          </a:xfrm>
          <a:prstGeom prst="rect">
            <a:avLst/>
          </a:prstGeom>
          <a:noFill/>
          <a:ln>
            <a:noFill/>
          </a:ln>
        </p:spPr>
        <p:txBody>
          <a:bodyPr anchorCtr="0" anchor="b" bIns="50400" lIns="100800" rIns="100800" tIns="50400">
            <a:no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1" i="0" lang="en-US" sz="14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Seminario de Lenguajes 2012 – Opción  .NET -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pic>
        <p:nvPicPr>
          <p:cNvPr id="43" name="Shape 4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7937"/>
            <a:ext cx="10079036" cy="757713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/>
          <p:nvPr/>
        </p:nvSpPr>
        <p:spPr>
          <a:xfrm>
            <a:off x="1439862" y="7019925"/>
            <a:ext cx="7993062" cy="503236"/>
          </a:xfrm>
          <a:prstGeom prst="rect">
            <a:avLst/>
          </a:prstGeom>
          <a:noFill/>
          <a:ln>
            <a:noFill/>
          </a:ln>
        </p:spPr>
        <p:txBody>
          <a:bodyPr anchorCtr="0" anchor="b" bIns="50400" lIns="100800" rIns="100800" tIns="50400">
            <a:no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1" i="0" lang="en-US" sz="14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Seminario de Lenguajes 2012 – Opción  PHYTON -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pic>
        <p:nvPicPr>
          <p:cNvPr id="47" name="Shape 4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86" y="-7937"/>
            <a:ext cx="10079036" cy="7577136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/>
        </p:nvSpPr>
        <p:spPr>
          <a:xfrm>
            <a:off x="1439862" y="7019925"/>
            <a:ext cx="7993062" cy="503236"/>
          </a:xfrm>
          <a:prstGeom prst="rect">
            <a:avLst/>
          </a:prstGeom>
          <a:noFill/>
          <a:ln>
            <a:noFill/>
          </a:ln>
        </p:spPr>
        <p:txBody>
          <a:bodyPr anchorCtr="0" anchor="b" bIns="50400" lIns="100800" rIns="100800" tIns="50400">
            <a:no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1" i="0" lang="en-US" sz="14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Seminario de Lenguajes 2012 – Opción  ADA -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pic>
        <p:nvPicPr>
          <p:cNvPr id="51" name="Shape 5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86" y="-7937"/>
            <a:ext cx="10079036" cy="7577136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x="1439862" y="7019925"/>
            <a:ext cx="7993062" cy="503236"/>
          </a:xfrm>
          <a:prstGeom prst="rect">
            <a:avLst/>
          </a:prstGeom>
          <a:noFill/>
          <a:ln>
            <a:noFill/>
          </a:ln>
        </p:spPr>
        <p:txBody>
          <a:bodyPr anchorCtr="0" anchor="b" bIns="50400" lIns="100800" rIns="100800" tIns="50400">
            <a:no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1" i="0" lang="en-US" sz="14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Seminario de Lenguajes 2012 – Opción  PHP -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7937"/>
            <a:ext cx="10080624" cy="77485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>
            <p:ph idx="1" type="body"/>
          </p:nvPr>
        </p:nvSpPr>
        <p:spPr>
          <a:xfrm>
            <a:off x="1511300" y="1768475"/>
            <a:ext cx="8058149" cy="498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140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85750" lvl="1" marL="742950" marR="0" rtl="0" algn="l">
              <a:lnSpc>
                <a:spcPct val="98000"/>
              </a:lnSpc>
              <a:spcBef>
                <a:spcPts val="0"/>
              </a:spcBef>
              <a:spcAft>
                <a:spcPts val="110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-228600" lvl="2" marL="1143000" marR="0" rtl="0" algn="l">
              <a:lnSpc>
                <a:spcPct val="98000"/>
              </a:lnSpc>
              <a:spcBef>
                <a:spcPts val="0"/>
              </a:spcBef>
              <a:spcAft>
                <a:spcPts val="80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-228600" lvl="3" marL="1600200" marR="0" rtl="0" algn="l">
              <a:lnSpc>
                <a:spcPct val="98000"/>
              </a:lnSpc>
              <a:spcBef>
                <a:spcPts val="0"/>
              </a:spcBef>
              <a:spcAft>
                <a:spcPts val="5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-228600" lvl="4" marL="2057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-228600" lvl="5" marL="2514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-228600" lvl="6" marL="34290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-228600" lvl="7" marL="48006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-228600" lvl="8" marL="6629400" marR="0" rtl="0" algn="l">
              <a:lnSpc>
                <a:spcPct val="98000"/>
              </a:lnSpc>
              <a:spcBef>
                <a:spcPts val="0"/>
              </a:spcBef>
              <a:spcAft>
                <a:spcPts val="20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3168650" y="1763711"/>
            <a:ext cx="6767512" cy="1620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br>
              <a:rPr b="0" i="0" lang="en-US" sz="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rPr>
              <a:t>TALLER DE PROGRAMACIÓN ORIENTADA A OBJETOS</a:t>
            </a:r>
          </a:p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br>
              <a:rPr b="1" i="0" lang="en-US" sz="6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66" name="Shape 66"/>
          <p:cNvSpPr txBox="1"/>
          <p:nvPr/>
        </p:nvSpPr>
        <p:spPr>
          <a:xfrm>
            <a:off x="3600450" y="5795962"/>
            <a:ext cx="6264274" cy="174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i="0" lang="en-US" sz="2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Docentes: Alejandra Garrido (garrido@lifia.info.unlp.edu.ar)  </a:t>
            </a:r>
            <a:br>
              <a:rPr b="1" i="0" lang="en-US" sz="2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Federico Balaguer (federico.balaguer@lifia.info.unlp.edu.ar) </a:t>
            </a:r>
            <a:br>
              <a:rPr b="1" i="0" lang="en-US" sz="2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503237" y="0"/>
            <a:ext cx="9069386" cy="97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Contenido General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511300" y="13319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020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318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1663700" y="1187450"/>
            <a:ext cx="8061324" cy="604837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1312" lvl="0" marL="341312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Diseño orientado a objetos avanzado con patrones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Metodologías ágiles de desarrollo de software: XP, Scrum, TDD, Lean Software Development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Prácticas ágiles de desarrollo de software: Refactoring, Testing, Visual management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Reflexión. Inyección de dependencias. Traits. 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Repositorios de código y manejo de versiones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Arquitecturas distribuidas y servicios web. 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Usabilidad, accesibilidad y UX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503237" y="0"/>
            <a:ext cx="9069386" cy="97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Metodología de trabajo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511300" y="13319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020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318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1663700" y="14843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1312" lvl="0" marL="341312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Clases teóricas a cargo del profesor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Clases teóricas a cargo de grupos de alumnos, sobre un tema de investigación de actualidad. 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Desarrollo de un proyecto grupal con seguimiento quincenal en clases prácticas, en un horario designado a cada grupo, al que deben asistir todos los integrantes del grupo.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Rasa"/>
              <a:ea typeface="Rasa"/>
              <a:cs typeface="Rasa"/>
              <a:sym typeface="Rasa"/>
            </a:endParaRPr>
          </a:p>
          <a:p>
            <a:pPr indent="-341312" lvl="0" marL="34131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Modalidad semi-presencial</a:t>
            </a:r>
          </a:p>
          <a:p>
            <a:pPr indent="0" lvl="0" marL="0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Rasa"/>
              <a:ea typeface="Rasa"/>
              <a:cs typeface="Rasa"/>
              <a:sym typeface="Rasa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503237" y="0"/>
            <a:ext cx="9069386" cy="971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Evaluación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511300" y="13319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020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318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25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663700" y="1484312"/>
            <a:ext cx="8061324" cy="5472111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2900" lvl="0" marL="342900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Rasa"/>
              <a:buNone/>
            </a:pPr>
            <a:r>
              <a:rPr b="0" i="0" lang="en-US" sz="28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Para aprobar la cursada se requiere: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Desarrollo del proyecto y asistencia a las reuniones de seguimiento (clases prácticas de avance del proyecto con el JTP)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Presentación oral en grupo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Asistencia a las presentaciones de alumnos (o resumen escrito de las presentaciones en modalidad semi-presencial)</a:t>
            </a:r>
          </a:p>
          <a:p>
            <a:pPr indent="-342900" lvl="0" marL="342900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Rasa"/>
              <a:ea typeface="Rasa"/>
              <a:cs typeface="Rasa"/>
              <a:sym typeface="Rasa"/>
            </a:endParaRPr>
          </a:p>
          <a:p>
            <a:pPr indent="-342900" lvl="0" marL="342900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Rasa"/>
              <a:buNone/>
            </a:pPr>
            <a:r>
              <a:rPr b="0" i="0" lang="en-US" sz="28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Para aprobar la materia se requiere la entrega y aprobación del proyecto, la cual consta de documentación y código.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503237" y="34925"/>
            <a:ext cx="9069386" cy="900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b="1" i="0" lang="en-US" sz="44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¿Por qué elegirla?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511300" y="2051050"/>
            <a:ext cx="8061324" cy="47053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28612" lvl="0" marL="430212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sa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1663700" y="1016000"/>
            <a:ext cx="8061324" cy="470534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1312" lvl="0" marL="341312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Para desarrollar / mejorar las capacidades de: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trabajar en grupo con una metodología ágil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lang="en-US" sz="2800">
                <a:latin typeface="Rasa"/>
                <a:ea typeface="Rasa"/>
                <a:cs typeface="Rasa"/>
                <a:sym typeface="Rasa"/>
              </a:rPr>
              <a:t>diseño basado en patrones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MashUp: Google API's, Paypal, Mercado Libre, Trello, YouT</a:t>
            </a:r>
            <a:r>
              <a:rPr lang="en-US" sz="2800">
                <a:latin typeface="Rasa"/>
                <a:ea typeface="Rasa"/>
                <a:cs typeface="Rasa"/>
                <a:sym typeface="Rasa"/>
              </a:rPr>
              <a:t>ube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comunicar ideas/conceptos en forma oral y escrita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conocer temas de investigación de actualidad</a:t>
            </a:r>
          </a:p>
          <a:p>
            <a:pPr indent="0" lvl="0" marL="0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asa"/>
              <a:ea typeface="Rasa"/>
              <a:cs typeface="Rasa"/>
              <a:sym typeface="Rasa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AB5E4"/>
            </a:gs>
            <a:gs pos="100000">
              <a:srgbClr val="E1E8F5"/>
            </a:gs>
          </a:gsLst>
          <a:lin ang="5400000" scaled="0"/>
        </a:gra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503237" y="0"/>
            <a:ext cx="9069386" cy="957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b="1" i="0" lang="en-US" sz="44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Horarios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511300" y="2339975"/>
            <a:ext cx="8061324" cy="4129086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1312" lvl="0" marL="341312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Horarios de teoría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▫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Jueves de 9 a 11 hrs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Horarios de práctica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▫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Lunes de 17:30 a 19:30 hs.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1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▫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Jueves de 11 a 13 hs.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2808286" y="1474787"/>
            <a:ext cx="4452936" cy="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28612" lvl="0" marL="430212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1" i="0" lang="en-US" sz="2800" u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SEGUNDO SEMESTRE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503237" y="0"/>
            <a:ext cx="9069386" cy="885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r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b="1" i="0" lang="en-US" sz="440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Más información</a:t>
            </a: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69325" y="1187450"/>
            <a:ext cx="97155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1511300" y="2339975"/>
            <a:ext cx="8061324" cy="441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-341312" lvl="0" marL="341312" marR="0" rtl="0" algn="l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Plataforma web: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https://sites.google.com/site/tpoounlp/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23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Contacto: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garrido@lifia.info.unlp.edu.ar</a:t>
            </a:r>
          </a:p>
          <a:p>
            <a:pPr indent="-341312" lvl="0" marL="341312" marR="0" rtl="0" algn="l">
              <a:lnSpc>
                <a:spcPct val="98000"/>
              </a:lnSpc>
              <a:spcBef>
                <a:spcPts val="23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3200" u="non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Inicio del curso</a:t>
            </a:r>
          </a:p>
          <a:p>
            <a:pPr indent="-284162" lvl="1" marL="741362" marR="0" rtl="0" algn="l">
              <a:lnSpc>
                <a:spcPct val="98000"/>
              </a:lnSpc>
              <a:spcBef>
                <a:spcPts val="14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Segundo semestre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