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1"/>
  </p:notesMasterIdLst>
  <p:sldIdLst>
    <p:sldId id="256" r:id="rId4"/>
    <p:sldId id="258" r:id="rId5"/>
    <p:sldId id="259" r:id="rId6"/>
    <p:sldId id="260" r:id="rId7"/>
    <p:sldId id="261" r:id="rId8"/>
    <p:sldId id="257" r:id="rId9"/>
    <p:sldId id="262" r:id="rId10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3A082"/>
    <a:srgbClr val="DA7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5" d="100"/>
          <a:sy n="95" d="100"/>
        </p:scale>
        <p:origin x="10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>
            <a:extLst>
              <a:ext uri="{FF2B5EF4-FFF2-40B4-BE49-F238E27FC236}">
                <a16:creationId xmlns:a16="http://schemas.microsoft.com/office/drawing/2014/main" id="{E5F53264-5A4C-42CE-957D-2CF974E59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AR" altLang="es-AR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3BCDCBE-2B6E-420F-A877-0474BB4887C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30250"/>
            <a:ext cx="4795838" cy="3595688"/>
          </a:xfrm>
          <a:prstGeom prst="rect">
            <a:avLst/>
          </a:prstGeom>
          <a:noFill/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4239BFB-5FDE-49C4-914C-1C62DE0C9B5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8350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_tradnl" noProof="0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F4D812DB-9FD4-4A04-BD74-22604CA25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AR" altLang="es-AR"/>
          </a:p>
        </p:txBody>
      </p:sp>
      <p:sp>
        <p:nvSpPr>
          <p:cNvPr id="4102" name="Text Box 5">
            <a:extLst>
              <a:ext uri="{FF2B5EF4-FFF2-40B4-BE49-F238E27FC236}">
                <a16:creationId xmlns:a16="http://schemas.microsoft.com/office/drawing/2014/main" id="{71A79036-4B61-4337-AACF-615D63AAC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788" y="0"/>
            <a:ext cx="3171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AR" altLang="es-AR"/>
          </a:p>
        </p:txBody>
      </p:sp>
      <p:sp>
        <p:nvSpPr>
          <p:cNvPr id="4103" name="Text Box 6">
            <a:extLst>
              <a:ext uri="{FF2B5EF4-FFF2-40B4-BE49-F238E27FC236}">
                <a16:creationId xmlns:a16="http://schemas.microsoft.com/office/drawing/2014/main" id="{3049573F-FEDF-40D0-9021-9B71FBE13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20188"/>
            <a:ext cx="3171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AR" altLang="es-AR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D25AE5B-E644-4BCC-9F33-CB5E337A05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141788" y="9120188"/>
            <a:ext cx="3170237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15900" indent="-215900" algn="r" eaLnBrk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44D1DE84-6CA8-473B-BF4D-FA1A6594DBE0}" type="slidenum">
              <a:rPr lang="en-GB" altLang="es-AR"/>
              <a:pPr>
                <a:defRPr/>
              </a:pPr>
              <a:t>‹Nº›</a:t>
            </a:fld>
            <a:endParaRPr lang="en-GB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7CF5F76-3E3E-41EB-B54B-E3824C4500E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5D902CB-BE80-43C9-82D1-CE88FC4A4480}" type="slidenum">
              <a:rPr lang="en-GB" altLang="es-AR" sz="1300" smtClean="0">
                <a:cs typeface="Arial Unicode MS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altLang="es-AR" sz="1300">
              <a:cs typeface="Arial Unicode MS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A5C9DE42-41DA-4733-80E0-46F19E004F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30250"/>
            <a:ext cx="4797425" cy="3597275"/>
          </a:xfrm>
          <a:solidFill>
            <a:srgbClr val="FFFFFF"/>
          </a:solidFill>
          <a:ln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CC11CAA5-F388-4301-A91E-84C116DF66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49937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 altLang="es-A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AD1EA9A-D0F1-4E13-994F-288072A9BA7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E21F2D6-4BCB-4D25-8B4D-98EB82367B7D}" type="slidenum">
              <a:rPr lang="en-GB" altLang="es-AR" sz="1300" smtClean="0">
                <a:cs typeface="Arial Unicode MS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en-GB" altLang="es-AR" sz="1300">
              <a:cs typeface="Arial Unicode MS" charset="0"/>
            </a:endParaRPr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A1F43F16-DF41-4C99-A011-A45DA78E20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30250"/>
            <a:ext cx="4797425" cy="3597275"/>
          </a:xfrm>
          <a:solidFill>
            <a:srgbClr val="FFFFFF"/>
          </a:solidFill>
          <a:ln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AB88546F-245A-44C2-A7B4-2F077B7EA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49937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 altLang="es-AR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6E19277-A46B-4670-8437-EEF76E21C67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472EC7F-C493-4D16-9CAC-8059DD09CB7A}" type="slidenum">
              <a:rPr lang="en-GB" altLang="es-AR" sz="1300" smtClean="0">
                <a:cs typeface="Arial Unicode MS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en-GB" altLang="es-AR" sz="1300">
              <a:cs typeface="Arial Unicode MS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F5249156-7B76-43BE-A23D-EFD60CFF51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30250"/>
            <a:ext cx="4797425" cy="3597275"/>
          </a:xfrm>
          <a:solidFill>
            <a:srgbClr val="FFFFFF"/>
          </a:solidFill>
          <a:ln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1D146BC5-143A-4F8E-88CF-1A7CF9031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49937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 altLang="es-AR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7412DC3F-1CA6-4165-851B-3F1EF645FB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0212A0D-FD1A-4E27-99E2-3D4BDBF50663}" type="slidenum">
              <a:rPr lang="en-GB" altLang="es-AR" sz="1300" smtClean="0">
                <a:cs typeface="Arial Unicode MS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en-GB" altLang="es-AR" sz="1300">
              <a:cs typeface="Arial Unicode MS" charset="0"/>
            </a:endParaRPr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id="{9FCC391A-5599-489C-A017-5D72E1FB42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30250"/>
            <a:ext cx="4797425" cy="3597275"/>
          </a:xfrm>
          <a:solidFill>
            <a:srgbClr val="FFFFFF"/>
          </a:solidFill>
          <a:ln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366D3DB9-D8A4-4268-B93B-85D6C2D69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49937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 altLang="es-A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692EDD33-B022-4E06-88BA-2A761491AB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5613183-F378-4C87-AE08-2669AABAF82E}" type="slidenum">
              <a:rPr lang="en-GB" altLang="es-AR" sz="1300" smtClean="0">
                <a:cs typeface="Arial Unicode MS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en-GB" altLang="es-AR" sz="1300">
              <a:cs typeface="Arial Unicode MS" charset="0"/>
            </a:endParaRPr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F355B873-442B-4B7E-8602-70C20BBA5F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30250"/>
            <a:ext cx="4797425" cy="3597275"/>
          </a:xfrm>
          <a:solidFill>
            <a:srgbClr val="FFFFFF"/>
          </a:solidFill>
          <a:ln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FB9B9FE1-5A34-45DF-A33F-6DA84BFA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49937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 altLang="es-A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F3AB2D3-6EB4-4B9D-992A-06DE182DD1C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E0C7AAD-E104-4905-B43A-716C8437FF8D}" type="slidenum">
              <a:rPr lang="en-GB" altLang="es-AR" sz="1300" smtClean="0">
                <a:cs typeface="Arial Unicode MS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</a:t>
            </a:fld>
            <a:endParaRPr lang="en-GB" altLang="es-AR" sz="1300">
              <a:cs typeface="Arial Unicode MS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C7E399A9-69D5-4957-A622-A17717F757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30250"/>
            <a:ext cx="4797425" cy="3597275"/>
          </a:xfrm>
          <a:solidFill>
            <a:srgbClr val="FFFFFF"/>
          </a:solidFill>
          <a:ln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134D5FA-0B70-4915-8CBA-1E5BE557E5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49937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 altLang="es-A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909E5A7-CE8F-4907-879D-DBC30AEF116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2F9F58D-56FE-423B-9922-C9FB1E8E6AE7}" type="slidenum">
              <a:rPr lang="en-GB" altLang="es-AR" sz="1300" smtClean="0">
                <a:cs typeface="Arial Unicode MS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</a:t>
            </a:fld>
            <a:endParaRPr lang="en-GB" altLang="es-AR" sz="1300">
              <a:cs typeface="Arial Unicode MS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8007169A-D708-4376-947F-DB76258CB5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30250"/>
            <a:ext cx="4797425" cy="3597275"/>
          </a:xfrm>
          <a:solidFill>
            <a:srgbClr val="FFFFFF"/>
          </a:solidFill>
          <a:ln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348C16BD-7414-4C17-99F6-73FFBBE8C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49937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 altLang="es-A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6647D9-294F-4642-9957-F8D25BAC389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1A8E47-E32F-48CD-81CB-4402BB40DB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74ED22-65A2-44EE-94B4-41B8E7CE358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6AD84-7980-4978-B19B-8B9B0C8AFE7A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5244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BFD140-018E-447E-8511-9DCC81BB51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8C6827-380E-4FF6-8140-69B2AFFACC3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E98D1E-C63E-4B10-A380-92DED0C6B32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A21F5-50DE-4E94-9C65-BD64439D8B72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968016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EAC6F-78BB-43F3-8EDA-D331994193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E51FAF-D539-4E40-9F02-076073BAA49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50C2A3-E509-4959-83E9-DBC1D1C31A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C7C2D-1A51-4B0A-AD55-296BAA8AF566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443402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572CF5-FC08-4C7B-82AE-7371DBF57E9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D21F16-0DCD-4D70-887B-B11AE1507F5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1C3E02-90AF-4A0B-80F3-6DB8AC2003F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0F694-FF7E-4DD5-98AE-7B77377B8AFA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273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C85A36-3251-4BE6-B397-4A7E01A104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DE658A-93A9-4D5A-AE95-DF6CD97B0D1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1903F9-E8BA-4583-AC51-68EF5EAAD90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A9A82-52BA-4B38-A4E8-E37BB0E1C3CA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660501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3D5E35-2588-45E4-976D-C7F5C369328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51115C-4E6B-4BAA-87CB-6DEF3EC78DC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8EC870-6937-4731-97B5-AC9F5F41727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7A835-1B62-46FD-9C21-5CA42FD8B629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503154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1300" y="1768475"/>
            <a:ext cx="3952875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616575" y="1768475"/>
            <a:ext cx="3954463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AD7E5E-C1FA-4D56-BFC7-B31B8665F2C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4E2523-72D9-4747-B0D8-45EE1FC54F7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5C12B5-1D29-4DE8-8289-0D17242DE92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CCD93-E70A-4AB6-B054-4F885279450F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91796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04463C-C701-4C83-A769-0ED08374D8F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9394EC-F862-44CC-8D92-E883BA574A4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28ABCD4-18B3-42D0-A102-17C013D3459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875B3-6626-478C-905B-80628F955EDD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895812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4808668-8118-4945-AC49-901ACF54E3A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264AE7-841D-4BBC-8243-F2287FCB47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DFC99B-AFB5-4646-B702-3CCAA0BAA28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51AC3-C701-4803-B635-F5F043576301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453093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127CC2-14E4-43A8-BC09-C0B1BDD30DC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FA2AFF-F1CC-485D-9296-9C4677BF8A6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44D2F3-C90F-495A-AF23-43BEF166F0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9302F-F831-4AC7-A525-DD30E84EB0DD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37784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787934-A425-4D27-B03F-CE372A7C3D1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A4319D-4C94-4422-8192-902EC9BB352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A6AB9B-1C4C-407F-AF85-27B34E05E1A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3FE7A-375D-4D46-8198-9A72762B05B5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7850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4BA8FC-C3E3-4986-9A9B-7C21167B89A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1B853F-6340-4681-9446-15F96A311FD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F3E3BE-F14A-433D-8F72-D531049E4E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11793-80E6-4F87-A7D7-33A86929C203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510382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9DBB7-3256-4998-AA60-AD352BA3DD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7FEE80-C4E7-4376-B0C3-FBBD32DC61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AA7413-D0B5-463A-9E72-7BA81C3D13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28586-5722-436C-80BB-D1EC163B02A2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048573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8FC9A7-59EA-4C58-9A8C-BDA18C9086A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F406B6-A01C-4D44-9D85-52CE2C3BBD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55772B-67DA-451C-8E1B-46ADC64E457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4E8A4-6D23-4C0B-92CD-E687FF4F725C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1849663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318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318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95CE8F-D2A9-4CD7-914B-2DE72B52DD9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297158-84E4-41D1-B21F-38BD61B99FD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23BEA9-9C90-4B0C-9320-26D3E7C805B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536ED-E218-46A5-96BB-9D88E5983B66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840494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C11E95-0BE4-494A-8C91-87CF98751FB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139E87-C297-49F1-BF08-F197511C18F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DFE7EA-25E9-4FB7-8678-0F78E5939D4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3042F-22F6-4F8B-BE8A-C44678B48595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1784549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D43118-3A2B-4B94-B431-F3C99E6756F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058464-C241-400D-889F-5C4AE4F3A5D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0C4300-5B18-4E23-9898-31933861C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BC538-766B-41F8-9DA2-E830D835D2A1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494852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80A1A2-6E0C-47CC-AB07-32FCCA28D87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5D0450-577D-4899-BAF3-F6D3A126485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70FA53-B5A2-4C62-B132-CA01B0110C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31151-0921-4949-A7F8-7542C75B5F9A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2213222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1300" y="1768475"/>
            <a:ext cx="3952875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616575" y="1768475"/>
            <a:ext cx="3954463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7FFC07-249A-4C50-A95B-4C3D7B479D2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F76661-1FBA-407A-BE24-D443DCC9314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21777-C83F-4044-9C12-3C7D2C6DA4E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5986D-F541-4E4E-861B-81933E9D2096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9222769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07BEC02-66A6-49B0-A904-B94ED98787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ADF398-8E98-4D95-96DD-F56EBECC1E6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AE5CFD0-F3EE-4868-83F9-5C252457668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E022E-8295-4105-A815-9F023C002335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786858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C84A16-180A-4CF1-AF42-552BE1A9DF8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93A554-B00E-4D82-9501-841C6D5D53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0C847D-A7E1-435A-B434-7D7452123EE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731B-B533-4877-A9E8-BB9BA238F07F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3820191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B6B6A49-FFF7-44CA-ADD0-E8334B5437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C9E225-F7E7-4338-9E5E-F7AF4A4BD08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7279C00-D200-410D-B31C-9161F8C98E6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5209A-AE6E-4ADF-9026-A0F6EF2249D1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0420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CAAF65-551F-42B1-898A-D35722DF686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F95356-F11E-4301-816D-BEA8BE634CB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D8475C-E7AE-425F-8148-32CB4B655BB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464D4-0648-4988-AE69-2BA704892312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696189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F98313-8E64-4663-9AA3-85C516E96B5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473A11-B63C-4524-9E8E-17B5D489D15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6953FC-B91D-4F50-96BA-233F0AAEABB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1283D-E876-40FD-8E70-9B309E21783F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1441396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C13EBA-8967-4782-8AF5-814BF227F0C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F38912-66C6-48E8-A584-E2A777F3CFC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246FED-B63D-4FF8-98D8-47C26EBD985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3DF1B-BC86-45CC-8053-CBA6359152C7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919612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1961FE-C805-4698-9DE5-789CE4FC1DF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EAB95D-2ED0-4F3A-8475-868183F9E70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67A34D-311E-4E8A-9344-B2770710DBE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C5FE9-25B2-461E-A9E7-FB84D744CA6E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9067655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318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318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7F141C-EF7F-43A3-8EC0-5561DF5DAC5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FA6CD1-A29D-4D36-9196-DE1695494DE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624E61-98CF-4B73-A477-E5FA8628AEB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4B84E-6CF0-4B47-9E34-E6A99C67ED00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23479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8A39655-6109-4DCE-B5B7-D8881BB73CD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FCC0401-8D2E-46A8-B025-8CD7B37EA5E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4CD0260-71A8-4A7F-AC16-8301E760AE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837A-BDC4-470B-A004-936A031F9C6F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73159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2FB7431-4318-45A8-BF5C-8273F5E9745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023587-D720-48F9-8A61-E492A39335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EFDDC69-0F4C-4F8B-8675-B0BCB9E574F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3E708-8BA9-4B42-BA4D-7DB4EFF38FBB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51967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4F408F3-5F4E-4543-836B-011EFF3162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BF7E84-E8BF-4D10-82C4-F719053A586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22C385-0F78-4521-A99B-33CB469546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2881B-E4D8-49E3-856C-0F8E2BAE866E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81234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A9300AC-6C19-45E8-8FD7-5789FCF604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86E788A-5706-49EA-9C3E-F839BF51BB8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A904-B3C0-464A-BED9-6B2F306A51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ABB2E-E375-443F-B3EE-354C911D37B0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84400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2E3B76-5B27-4369-A6AA-613C0A2185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CAA529F-F332-4718-BAF9-21C813BA8BB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3CA4209-6ADA-452C-8BAB-63EF54240CF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9E905-0FE5-4A8D-A3F0-2B6ED37F4D4E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53654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0071EC1-D597-4409-B548-301912581AC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D968E03-6B14-4071-A2C6-2988CE02CFE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18EE2F-F8D8-498B-A604-AC898A03D3E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5083E-B8D4-415D-96BC-8C315DD2A3B7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6763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779AF6F-465E-4BE2-8F44-04B035086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AR"/>
              <a:t>Pulse para editar el formato del texto de título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486907F-0A81-4704-BEA2-52B229B90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AR"/>
              <a:t>Pulse para editar los formatos del texto del esquema</a:t>
            </a:r>
          </a:p>
          <a:p>
            <a:pPr lvl="1"/>
            <a:r>
              <a:rPr lang="en-GB" altLang="es-AR"/>
              <a:t>Segundo nivel del esquema</a:t>
            </a:r>
          </a:p>
          <a:p>
            <a:pPr lvl="2"/>
            <a:r>
              <a:rPr lang="en-GB" altLang="es-AR"/>
              <a:t>Tercer nivel del esquema</a:t>
            </a:r>
          </a:p>
          <a:p>
            <a:pPr lvl="3"/>
            <a:r>
              <a:rPr lang="en-GB" altLang="es-AR"/>
              <a:t>Cuarto nivel del esquema</a:t>
            </a:r>
          </a:p>
          <a:p>
            <a:pPr lvl="4"/>
            <a:r>
              <a:rPr lang="en-GB" altLang="es-AR"/>
              <a:t>Quinto nivel del esquema</a:t>
            </a:r>
          </a:p>
          <a:p>
            <a:pPr lvl="4"/>
            <a:r>
              <a:rPr lang="en-GB" altLang="es-AR"/>
              <a:t>Sexto nivel del esquema</a:t>
            </a:r>
          </a:p>
          <a:p>
            <a:pPr lvl="4"/>
            <a:r>
              <a:rPr lang="en-GB" altLang="es-AR"/>
              <a:t>Séptimo nivel del esquema</a:t>
            </a:r>
          </a:p>
          <a:p>
            <a:pPr lvl="4"/>
            <a:r>
              <a:rPr lang="en-GB" altLang="es-AR"/>
              <a:t>Octavo nivel del esquema</a:t>
            </a:r>
          </a:p>
          <a:p>
            <a:pPr lvl="4"/>
            <a:r>
              <a:rPr lang="en-GB" altLang="es-AR"/>
              <a:t>Noveno nivel del esquema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454EA3B-2351-42D6-9B5F-5151889682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43BDDC0-C40A-4C73-A05B-9F9691C75BC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92DA589-0834-4A54-9515-4BD114DC0CE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6C8EE4CA-751E-454A-86A2-C47AD82E3829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54C4C58D-5530-4491-8F50-97C5794E8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10080625" cy="774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Rectangle 2">
            <a:extLst>
              <a:ext uri="{FF2B5EF4-FFF2-40B4-BE49-F238E27FC236}">
                <a16:creationId xmlns:a16="http://schemas.microsoft.com/office/drawing/2014/main" id="{2CD7E327-8D70-4CE7-B785-D5B5AFD4F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1300" y="1768475"/>
            <a:ext cx="8059738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AR"/>
              <a:t>Pulse para editar los formatos del texto del esquema</a:t>
            </a:r>
          </a:p>
          <a:p>
            <a:pPr lvl="1"/>
            <a:r>
              <a:rPr lang="en-GB" altLang="es-AR"/>
              <a:t>Segundo nivel del esquema</a:t>
            </a:r>
          </a:p>
          <a:p>
            <a:pPr lvl="2"/>
            <a:r>
              <a:rPr lang="en-GB" altLang="es-AR"/>
              <a:t>Tercer nivel del esquema</a:t>
            </a:r>
          </a:p>
          <a:p>
            <a:pPr lvl="3"/>
            <a:r>
              <a:rPr lang="en-GB" altLang="es-AR"/>
              <a:t>Cuarto nivel del esquema</a:t>
            </a:r>
          </a:p>
          <a:p>
            <a:pPr lvl="4"/>
            <a:r>
              <a:rPr lang="en-GB" altLang="es-AR"/>
              <a:t>Quinto nivel del esquema</a:t>
            </a:r>
          </a:p>
          <a:p>
            <a:pPr lvl="4"/>
            <a:r>
              <a:rPr lang="en-GB" altLang="es-AR"/>
              <a:t>Sexto nivel del esquema</a:t>
            </a:r>
          </a:p>
          <a:p>
            <a:pPr lvl="4"/>
            <a:r>
              <a:rPr lang="en-GB" altLang="es-AR"/>
              <a:t>Séptimo nivel del esquema</a:t>
            </a:r>
          </a:p>
          <a:p>
            <a:pPr lvl="4"/>
            <a:r>
              <a:rPr lang="en-GB" altLang="es-AR"/>
              <a:t>Octavo nivel del esquema</a:t>
            </a:r>
          </a:p>
          <a:p>
            <a:pPr lvl="4"/>
            <a:r>
              <a:rPr lang="en-GB" altLang="es-AR"/>
              <a:t>Noveno nivel del esquema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D3009D7F-BBA4-4C93-8014-60441C580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AR"/>
              <a:t>Pulse para editar el formato del texto de título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B92146E5-91FE-4A61-88FA-5C6E3D622CE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665F695-1FEB-491A-99E9-7859E62CD89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81F7028-1BA0-444A-85B6-FC8E7750EE9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6B78324B-16B3-43B6-B60C-381A0AA15C02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Trebuchet MS" pitchFamily="32" charset="0"/>
        </a:defRPr>
      </a:lvl2pPr>
      <a:lvl3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Trebuchet MS" pitchFamily="32" charset="0"/>
        </a:defRPr>
      </a:lvl3pPr>
      <a:lvl4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Trebuchet MS" pitchFamily="32" charset="0"/>
        </a:defRPr>
      </a:lvl4pPr>
      <a:lvl5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Trebuchet MS" pitchFamily="32" charset="0"/>
        </a:defRPr>
      </a:lvl5pPr>
      <a:lvl6pPr marL="2514600" indent="-228600"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80"/>
          </a:solidFill>
          <a:latin typeface="Trebuchet MS" pitchFamily="32" charset="0"/>
        </a:defRPr>
      </a:lvl6pPr>
      <a:lvl7pPr marL="2971800" indent="-228600"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80"/>
          </a:solidFill>
          <a:latin typeface="Trebuchet MS" pitchFamily="32" charset="0"/>
        </a:defRPr>
      </a:lvl7pPr>
      <a:lvl8pPr marL="3429000" indent="-228600"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80"/>
          </a:solidFill>
          <a:latin typeface="Trebuchet MS" pitchFamily="32" charset="0"/>
        </a:defRPr>
      </a:lvl8pPr>
      <a:lvl9pPr marL="3886200" indent="-228600"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80"/>
          </a:solidFill>
          <a:latin typeface="Trebuchet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8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8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19A4C90B-B56C-4709-B074-3D2D9C447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1300" y="1768475"/>
            <a:ext cx="8059738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AR"/>
              <a:t>Pulse para editar los formatos del texto del esquema</a:t>
            </a:r>
          </a:p>
          <a:p>
            <a:pPr lvl="1"/>
            <a:r>
              <a:rPr lang="en-GB" altLang="es-AR"/>
              <a:t>Segundo nivel del esquema</a:t>
            </a:r>
          </a:p>
          <a:p>
            <a:pPr lvl="2"/>
            <a:r>
              <a:rPr lang="en-GB" altLang="es-AR"/>
              <a:t>Tercer nivel del esquema</a:t>
            </a:r>
          </a:p>
          <a:p>
            <a:pPr lvl="3"/>
            <a:r>
              <a:rPr lang="en-GB" altLang="es-AR"/>
              <a:t>Cuarto nivel del esquema</a:t>
            </a:r>
          </a:p>
          <a:p>
            <a:pPr lvl="4"/>
            <a:r>
              <a:rPr lang="en-GB" altLang="es-AR"/>
              <a:t>Quinto nivel del esquema</a:t>
            </a:r>
          </a:p>
          <a:p>
            <a:pPr lvl="4"/>
            <a:r>
              <a:rPr lang="en-GB" altLang="es-AR"/>
              <a:t>Sexto nivel del esquema</a:t>
            </a:r>
          </a:p>
          <a:p>
            <a:pPr lvl="4"/>
            <a:r>
              <a:rPr lang="en-GB" altLang="es-AR"/>
              <a:t>Séptimo nivel del esquema</a:t>
            </a:r>
          </a:p>
          <a:p>
            <a:pPr lvl="4"/>
            <a:r>
              <a:rPr lang="en-GB" altLang="es-AR"/>
              <a:t>Octavo nivel del esquema</a:t>
            </a:r>
          </a:p>
          <a:p>
            <a:pPr lvl="4"/>
            <a:r>
              <a:rPr lang="en-GB" altLang="es-AR"/>
              <a:t>Noveno nivel del esquema</a:t>
            </a:r>
          </a:p>
        </p:txBody>
      </p:sp>
      <p:pic>
        <p:nvPicPr>
          <p:cNvPr id="3075" name="Picture 2">
            <a:extLst>
              <a:ext uri="{FF2B5EF4-FFF2-40B4-BE49-F238E27FC236}">
                <a16:creationId xmlns:a16="http://schemas.microsoft.com/office/drawing/2014/main" id="{094CF6F1-08ED-400D-A2D4-FFF1E4D3F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7938"/>
            <a:ext cx="10079037" cy="757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Rectangle 3">
            <a:extLst>
              <a:ext uri="{FF2B5EF4-FFF2-40B4-BE49-F238E27FC236}">
                <a16:creationId xmlns:a16="http://schemas.microsoft.com/office/drawing/2014/main" id="{258FABFA-B7DD-4DF1-960C-481E0FD47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AR"/>
              <a:t>Pulse para editar el formato del texto de título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96D2621-57D0-4C32-A950-369E9ED57D9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857D54E-BDCE-4572-B25D-AA89D02312A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19D1840-0CF2-46E1-87A7-C3C1A54ACAE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9A33C674-D480-43D6-920E-1D93603B3BC6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Trebuchet MS" pitchFamily="32" charset="0"/>
        </a:defRPr>
      </a:lvl2pPr>
      <a:lvl3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Trebuchet MS" pitchFamily="32" charset="0"/>
        </a:defRPr>
      </a:lvl3pPr>
      <a:lvl4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Trebuchet MS" pitchFamily="32" charset="0"/>
        </a:defRPr>
      </a:lvl4pPr>
      <a:lvl5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80"/>
          </a:solidFill>
          <a:latin typeface="Trebuchet MS" pitchFamily="32" charset="0"/>
        </a:defRPr>
      </a:lvl5pPr>
      <a:lvl6pPr marL="2514600" indent="-228600"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80"/>
          </a:solidFill>
          <a:latin typeface="Trebuchet MS" pitchFamily="32" charset="0"/>
        </a:defRPr>
      </a:lvl6pPr>
      <a:lvl7pPr marL="2971800" indent="-228600"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80"/>
          </a:solidFill>
          <a:latin typeface="Trebuchet MS" pitchFamily="32" charset="0"/>
        </a:defRPr>
      </a:lvl7pPr>
      <a:lvl8pPr marL="3429000" indent="-228600"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80"/>
          </a:solidFill>
          <a:latin typeface="Trebuchet MS" pitchFamily="32" charset="0"/>
        </a:defRPr>
      </a:lvl8pPr>
      <a:lvl9pPr marL="3886200" indent="-228600"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80"/>
          </a:solidFill>
          <a:latin typeface="Trebuchet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8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8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CA08E0B1-F2A1-40C8-BF4C-3E942EC4C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4140200"/>
            <a:ext cx="6192838" cy="162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eaLnBrk="1"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MX" altLang="es-AR" sz="2000">
                <a:solidFill>
                  <a:srgbClr val="FFFFFF"/>
                </a:solidFill>
                <a:latin typeface="Arial" panose="020B0604020202020204" pitchFamily="34" charset="0"/>
              </a:rPr>
              <a:t>Presentación de Seminarios de Lenguajes - 2020</a:t>
            </a:r>
            <a:br>
              <a:rPr lang="es-MX" altLang="es-AR" sz="20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s-MX" altLang="es-AR" sz="4000">
                <a:solidFill>
                  <a:srgbClr val="FFFFFF"/>
                </a:solidFill>
                <a:latin typeface="Arial" panose="020B0604020202020204" pitchFamily="34" charset="0"/>
              </a:rPr>
              <a:t/>
            </a:r>
            <a:br>
              <a:rPr lang="es-MX" altLang="es-AR" sz="40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s-MX" altLang="es-AR" sz="6000" b="1">
                <a:solidFill>
                  <a:srgbClr val="FFFFFF"/>
                </a:solidFill>
                <a:latin typeface="Arial" panose="020B0604020202020204" pitchFamily="34" charset="0"/>
              </a:rPr>
              <a:t>Opción </a:t>
            </a:r>
            <a:r>
              <a:rPr lang="es-AR" altLang="es-AR" sz="6000" b="1">
                <a:solidFill>
                  <a:srgbClr val="FFFFFF"/>
                </a:solidFill>
                <a:latin typeface="Arial" panose="020B0604020202020204" pitchFamily="34" charset="0"/>
              </a:rPr>
              <a:t>.NET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56C362C-2E1E-4F15-93D2-04D8293AC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9463" y="5965825"/>
            <a:ext cx="2663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eaLnBrk="1">
              <a:spcBef>
                <a:spcPts val="1075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AR" altLang="es-AR" sz="2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Leonardo Corbalán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26AC0AF8-E1CE-4489-98A4-5C48A8A1F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103" y="1258888"/>
            <a:ext cx="8348737" cy="4753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/>
          <a:lstStyle>
            <a:lvl1pPr marL="341313" indent="-341313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spcAft>
                <a:spcPts val="1200"/>
              </a:spcAft>
              <a:buClr>
                <a:srgbClr val="CC0000"/>
              </a:buClr>
              <a:buSzPct val="45000"/>
            </a:pPr>
            <a:r>
              <a:rPr lang="es-ES" altLang="es-AR" sz="2200" b="1" dirty="0">
                <a:latin typeface="Arial" panose="020B0604020202020204" pitchFamily="34" charset="0"/>
              </a:rPr>
              <a:t>.NET Core</a:t>
            </a:r>
            <a:r>
              <a:rPr lang="es-ES" altLang="es-AR" sz="2200" dirty="0">
                <a:latin typeface="Arial" panose="020B0604020202020204" pitchFamily="34" charset="0"/>
              </a:rPr>
              <a:t> (v3.1) : versión </a:t>
            </a: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multiplataforma</a:t>
            </a:r>
            <a:r>
              <a:rPr lang="es-ES" altLang="es-AR" sz="2200" dirty="0">
                <a:latin typeface="Arial" panose="020B0604020202020204" pitchFamily="34" charset="0"/>
              </a:rPr>
              <a:t> y </a:t>
            </a:r>
            <a:r>
              <a:rPr lang="es-ES" altLang="es-AR" sz="2200" i="1" dirty="0">
                <a:latin typeface="Arial" panose="020B0604020202020204" pitchFamily="34" charset="0"/>
              </a:rPr>
              <a:t>“</a:t>
            </a:r>
            <a:r>
              <a:rPr lang="es-ES" altLang="es-AR" sz="2200" i="1" dirty="0">
                <a:solidFill>
                  <a:srgbClr val="C00000"/>
                </a:solidFill>
                <a:latin typeface="Arial" panose="020B0604020202020204" pitchFamily="34" charset="0"/>
              </a:rPr>
              <a:t>open-</a:t>
            </a:r>
            <a:r>
              <a:rPr lang="es-ES" altLang="es-AR" sz="2200" i="1" dirty="0" err="1">
                <a:solidFill>
                  <a:srgbClr val="C00000"/>
                </a:solidFill>
                <a:latin typeface="Arial" panose="020B0604020202020204" pitchFamily="34" charset="0"/>
              </a:rPr>
              <a:t>source</a:t>
            </a:r>
            <a:r>
              <a:rPr lang="es-ES" altLang="es-AR" sz="2200" i="1" dirty="0">
                <a:latin typeface="Arial" panose="020B0604020202020204" pitchFamily="34" charset="0"/>
              </a:rPr>
              <a:t>”</a:t>
            </a:r>
            <a:r>
              <a:rPr lang="es-ES" altLang="es-AR" sz="2200" dirty="0">
                <a:latin typeface="Arial" panose="020B0604020202020204" pitchFamily="34" charset="0"/>
              </a:rPr>
              <a:t> de la plataforma .NET. Mantenida por </a:t>
            </a: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Microsoft</a:t>
            </a:r>
            <a:r>
              <a:rPr lang="es-ES" altLang="es-AR" sz="2200" dirty="0">
                <a:latin typeface="Arial" panose="020B0604020202020204" pitchFamily="34" charset="0"/>
              </a:rPr>
              <a:t> y la comunidad .NET en </a:t>
            </a: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GitHub</a:t>
            </a:r>
          </a:p>
          <a:p>
            <a:pPr marL="0" indent="0" eaLnBrk="1" hangingPunct="1">
              <a:lnSpc>
                <a:spcPct val="120000"/>
              </a:lnSpc>
              <a:spcAft>
                <a:spcPts val="1200"/>
              </a:spcAft>
              <a:buClr>
                <a:srgbClr val="CC0000"/>
              </a:buClr>
              <a:buSzPct val="45000"/>
            </a:pPr>
            <a:r>
              <a:rPr lang="es-ES" altLang="es-AR" sz="2200" b="1" dirty="0">
                <a:latin typeface="Arial" panose="020B0604020202020204" pitchFamily="34" charset="0"/>
              </a:rPr>
              <a:t>Lenguaje C# </a:t>
            </a:r>
            <a:r>
              <a:rPr lang="es-ES" altLang="es-AR" sz="2200" dirty="0">
                <a:latin typeface="Arial" panose="020B0604020202020204" pitchFamily="34" charset="0"/>
              </a:rPr>
              <a:t>(v8.0): Es un </a:t>
            </a: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lenguaje de propósito general</a:t>
            </a:r>
            <a:r>
              <a:rPr lang="es-ES" altLang="es-AR" sz="2200" dirty="0">
                <a:latin typeface="Arial" panose="020B0604020202020204" pitchFamily="34" charset="0"/>
              </a:rPr>
              <a:t> diseñado por Microsoft específicamente para su plataforma .NET.</a:t>
            </a:r>
          </a:p>
          <a:p>
            <a:pPr marL="0" indent="0" eaLnBrk="1" hangingPunct="1">
              <a:lnSpc>
                <a:spcPct val="120000"/>
              </a:lnSpc>
              <a:spcAft>
                <a:spcPts val="1200"/>
              </a:spcAft>
              <a:buClr>
                <a:srgbClr val="CC0000"/>
              </a:buClr>
              <a:buSzPct val="45000"/>
            </a:pP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Aspectos léxicos</a:t>
            </a:r>
            <a:r>
              <a:rPr lang="es-ES" altLang="es-AR" sz="2200" dirty="0">
                <a:latin typeface="Arial" panose="020B0604020202020204" pitchFamily="34" charset="0"/>
              </a:rPr>
              <a:t> de C# y Conceptos de </a:t>
            </a: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Programación Orientada a Objetos</a:t>
            </a:r>
            <a:r>
              <a:rPr lang="es-ES" altLang="es-AR" sz="2200" dirty="0">
                <a:latin typeface="Arial" panose="020B0604020202020204" pitchFamily="34" charset="0"/>
              </a:rPr>
              <a:t> con este lenguaje </a:t>
            </a:r>
          </a:p>
          <a:p>
            <a:pPr marL="0" indent="0" eaLnBrk="1" hangingPunct="1">
              <a:lnSpc>
                <a:spcPct val="120000"/>
              </a:lnSpc>
              <a:spcAft>
                <a:spcPts val="1200"/>
              </a:spcAft>
              <a:buClr>
                <a:srgbClr val="CC0000"/>
              </a:buClr>
              <a:buSzPct val="45000"/>
            </a:pPr>
            <a:r>
              <a:rPr lang="es-ES" altLang="es-AR" sz="2200" dirty="0">
                <a:latin typeface="Arial" panose="020B0604020202020204" pitchFamily="34" charset="0"/>
              </a:rPr>
              <a:t>Aplicaciones de </a:t>
            </a: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consola</a:t>
            </a:r>
            <a:r>
              <a:rPr lang="es-ES" altLang="es-AR" sz="2200" dirty="0">
                <a:latin typeface="Arial" panose="020B0604020202020204" pitchFamily="34" charset="0"/>
              </a:rPr>
              <a:t> y una introducción a las aplicaciones </a:t>
            </a: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Web</a:t>
            </a:r>
            <a:r>
              <a:rPr lang="es-ES" altLang="es-AR" sz="2200" dirty="0">
                <a:latin typeface="Arial" panose="020B0604020202020204" pitchFamily="34" charset="0"/>
              </a:rPr>
              <a:t> utilizando ASP.NET Core</a:t>
            </a:r>
          </a:p>
          <a:p>
            <a:pPr marL="0" indent="0" eaLnBrk="1" hangingPunct="1">
              <a:lnSpc>
                <a:spcPct val="120000"/>
              </a:lnSpc>
              <a:spcAft>
                <a:spcPts val="1200"/>
              </a:spcAft>
              <a:buClr>
                <a:srgbClr val="CC0000"/>
              </a:buClr>
              <a:buSzPct val="45000"/>
            </a:pP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Persistencia</a:t>
            </a:r>
            <a:r>
              <a:rPr lang="es-ES" altLang="es-AR" sz="2200" dirty="0">
                <a:latin typeface="Arial" panose="020B0604020202020204" pitchFamily="34" charset="0"/>
              </a:rPr>
              <a:t> de datos en archivos </a:t>
            </a:r>
            <a:r>
              <a:rPr lang="es-ES" altLang="es-AR" sz="2200" dirty="0">
                <a:solidFill>
                  <a:srgbClr val="C00000"/>
                </a:solidFill>
                <a:latin typeface="Arial" panose="020B0604020202020204" pitchFamily="34" charset="0"/>
              </a:rPr>
              <a:t>JSON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B723402-02E0-4259-A80F-CB997971D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0"/>
            <a:ext cx="90693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r" eaLnBrk="1" hangingPunct="1"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ES" altLang="es-AR" sz="4400" b="1">
                <a:latin typeface="Trebuchet MS" panose="020B0603020202020204" pitchFamily="34" charset="0"/>
              </a:rPr>
              <a:t>Contenidos</a:t>
            </a:r>
          </a:p>
        </p:txBody>
      </p:sp>
      <p:sp>
        <p:nvSpPr>
          <p:cNvPr id="7172" name="Text Box 3">
            <a:extLst>
              <a:ext uri="{FF2B5EF4-FFF2-40B4-BE49-F238E27FC236}">
                <a16:creationId xmlns:a16="http://schemas.microsoft.com/office/drawing/2014/main" id="{301133C4-7926-4C78-80E7-FEA8F926B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7161213"/>
            <a:ext cx="53292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ts val="1125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MX" altLang="es-AR" sz="1800" b="1">
                <a:latin typeface="Arial" panose="020B0604020202020204" pitchFamily="34" charset="0"/>
                <a:cs typeface="Arial" panose="020B0604020202020204" pitchFamily="34" charset="0"/>
              </a:rPr>
              <a:t>Seminario de Lenguajes 2020 – Opción .NET</a:t>
            </a:r>
          </a:p>
        </p:txBody>
      </p:sp>
      <p:sp>
        <p:nvSpPr>
          <p:cNvPr id="5" name="Rectángulo 1">
            <a:extLst>
              <a:ext uri="{FF2B5EF4-FFF2-40B4-BE49-F238E27FC236}">
                <a16:creationId xmlns:a16="http://schemas.microsoft.com/office/drawing/2014/main" id="{03A973C4-2124-4B5F-AB12-2BCBF44E9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103" y="6300117"/>
            <a:ext cx="8128522" cy="646331"/>
          </a:xfrm>
          <a:prstGeom prst="rect">
            <a:avLst/>
          </a:prstGeom>
          <a:solidFill>
            <a:srgbClr val="DA7D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indent="0" eaLnBrk="1" hangingPunct="1">
              <a:buClr>
                <a:srgbClr val="CC0000"/>
              </a:buClr>
              <a:buSzPct val="75000"/>
            </a:pPr>
            <a:r>
              <a:rPr lang="es-ES" altLang="es-AR" b="1" dirty="0"/>
              <a:t>Nota</a:t>
            </a:r>
            <a:r>
              <a:rPr lang="es-ES" altLang="es-AR" dirty="0"/>
              <a:t>: </a:t>
            </a:r>
            <a:r>
              <a:rPr lang="es-AR" altLang="es-AR" dirty="0"/>
              <a:t>El último </a:t>
            </a:r>
            <a:r>
              <a:rPr lang="es-AR" altLang="es-AR" dirty="0" err="1"/>
              <a:t>release</a:t>
            </a:r>
            <a:r>
              <a:rPr lang="es-AR" altLang="es-AR" dirty="0"/>
              <a:t> de .NET Core es del 14/1/2020. La versión 8,0 de </a:t>
            </a:r>
            <a:r>
              <a:rPr lang="es-AR" altLang="es-AR" dirty="0" err="1"/>
              <a:t>de</a:t>
            </a:r>
            <a:r>
              <a:rPr lang="es-AR" altLang="es-AR" dirty="0"/>
              <a:t> C# se liberó junto a.NET Core 3.0 el 23/9/2019</a:t>
            </a:r>
            <a:endParaRPr lang="es-ES" altLang="es-A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0B9376E2-1F19-4E34-B98C-6127ADDC8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1258888"/>
            <a:ext cx="8351837" cy="5689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/>
          <a:lstStyle>
            <a:lvl1pPr marL="341313" indent="-341313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ES" altLang="es-AR" sz="2600" dirty="0">
                <a:solidFill>
                  <a:srgbClr val="C00000"/>
                </a:solidFill>
                <a:latin typeface="Arial" panose="020B0604020202020204" pitchFamily="34" charset="0"/>
              </a:rPr>
              <a:t>Enfocada</a:t>
            </a:r>
            <a:r>
              <a:rPr lang="es-ES" altLang="es-AR" sz="2600" dirty="0">
                <a:latin typeface="Arial" panose="020B0604020202020204" pitchFamily="34" charset="0"/>
              </a:rPr>
              <a:t> en la actividad </a:t>
            </a:r>
            <a:r>
              <a:rPr lang="es-ES" altLang="es-AR" sz="2600" dirty="0">
                <a:solidFill>
                  <a:srgbClr val="C00000"/>
                </a:solidFill>
                <a:latin typeface="Arial" panose="020B0604020202020204" pitchFamily="34" charset="0"/>
              </a:rPr>
              <a:t>práctica</a:t>
            </a:r>
            <a:r>
              <a:rPr lang="es-ES" altLang="es-AR" sz="2600" dirty="0">
                <a:latin typeface="Arial" panose="020B0604020202020204" pitchFamily="34" charset="0"/>
              </a:rPr>
              <a:t>. Incluso en las teorías se plantean ejercicios que los alumnos deben resolver.</a:t>
            </a:r>
          </a:p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ES" altLang="es-AR" sz="2600" dirty="0">
                <a:latin typeface="Arial" panose="020B0604020202020204" pitchFamily="34" charset="0"/>
              </a:rPr>
              <a:t>Teorías, prácticas y explicaciones de práctica en la </a:t>
            </a:r>
            <a:r>
              <a:rPr lang="es-ES" altLang="es-AR" sz="2600" dirty="0">
                <a:solidFill>
                  <a:srgbClr val="C00000"/>
                </a:solidFill>
                <a:latin typeface="Arial" panose="020B0604020202020204" pitchFamily="34" charset="0"/>
              </a:rPr>
              <a:t>Sala de PC</a:t>
            </a:r>
            <a:r>
              <a:rPr lang="es-ES" altLang="es-AR" sz="2600" dirty="0">
                <a:latin typeface="Arial" panose="020B0604020202020204" pitchFamily="34" charset="0"/>
              </a:rPr>
              <a:t>.</a:t>
            </a:r>
          </a:p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ES" altLang="es-AR" sz="2600" dirty="0">
                <a:solidFill>
                  <a:srgbClr val="C00000"/>
                </a:solidFill>
                <a:latin typeface="Arial" panose="020B0604020202020204" pitchFamily="34" charset="0"/>
              </a:rPr>
              <a:t>11 trabajos prácticos </a:t>
            </a:r>
            <a:r>
              <a:rPr lang="es-ES" altLang="es-AR" sz="2600" dirty="0">
                <a:latin typeface="Arial" panose="020B0604020202020204" pitchFamily="34" charset="0"/>
              </a:rPr>
              <a:t>(no se evalúan) y varios pequeños </a:t>
            </a:r>
            <a:r>
              <a:rPr lang="es-ES" altLang="es-AR" sz="2600" dirty="0">
                <a:solidFill>
                  <a:srgbClr val="C00000"/>
                </a:solidFill>
                <a:latin typeface="Arial" panose="020B0604020202020204" pitchFamily="34" charset="0"/>
              </a:rPr>
              <a:t>trabajos de programación obligatorios</a:t>
            </a:r>
            <a:r>
              <a:rPr lang="es-ES" altLang="es-AR" sz="2600" dirty="0">
                <a:latin typeface="Arial" panose="020B0604020202020204" pitchFamily="34" charset="0"/>
              </a:rPr>
              <a:t>.</a:t>
            </a:r>
          </a:p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ES" altLang="es-AR" sz="2600" dirty="0">
                <a:latin typeface="Arial" panose="020B0604020202020204" pitchFamily="34" charset="0"/>
              </a:rPr>
              <a:t>Autoevaluaciones.</a:t>
            </a:r>
          </a:p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ES" altLang="es-AR" sz="2600" dirty="0">
                <a:latin typeface="Arial" panose="020B0604020202020204" pitchFamily="34" charset="0"/>
              </a:rPr>
              <a:t>Se utiliza la plataforma </a:t>
            </a:r>
            <a:r>
              <a:rPr lang="es-ES" altLang="es-AR" sz="2600" dirty="0">
                <a:solidFill>
                  <a:srgbClr val="C00000"/>
                </a:solidFill>
                <a:latin typeface="Arial" panose="020B0604020202020204" pitchFamily="34" charset="0"/>
              </a:rPr>
              <a:t>"</a:t>
            </a:r>
            <a:r>
              <a:rPr lang="es-ES" altLang="es-AR" sz="2600" i="1" dirty="0">
                <a:solidFill>
                  <a:srgbClr val="C00000"/>
                </a:solidFill>
                <a:latin typeface="Arial" panose="020B0604020202020204" pitchFamily="34" charset="0"/>
              </a:rPr>
              <a:t>ideas"</a:t>
            </a:r>
            <a:r>
              <a:rPr lang="es-ES" altLang="es-AR" sz="2600" dirty="0">
                <a:latin typeface="Arial" panose="020B0604020202020204" pitchFamily="34" charset="0"/>
              </a:rPr>
              <a:t>  para publicar material, usar la mensajería y cartelera de novedades</a:t>
            </a:r>
          </a:p>
          <a:p>
            <a:pPr marL="0" indent="0" eaLnBrk="1" hangingPunct="1">
              <a:lnSpc>
                <a:spcPct val="120000"/>
              </a:lnSpc>
              <a:spcAft>
                <a:spcPts val="2400"/>
              </a:spcAft>
              <a:buClr>
                <a:srgbClr val="CC0000"/>
              </a:buClr>
              <a:buSzPct val="45000"/>
            </a:pPr>
            <a:endParaRPr lang="es-ES" altLang="es-AR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SzPct val="45000"/>
              <a:buFont typeface="Wingdings" panose="05000000000000000000" pitchFamily="2" charset="2"/>
              <a:buNone/>
            </a:pPr>
            <a:endParaRPr lang="es-ES" altLang="es-AR" sz="2400" dirty="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A100E69-3A7E-4679-8170-293D8EE61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0"/>
            <a:ext cx="90693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r" eaLnBrk="1" hangingPunct="1"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ES" altLang="es-AR" sz="4400" b="1">
                <a:latin typeface="Trebuchet MS" panose="020B0603020202020204" pitchFamily="34" charset="0"/>
              </a:rPr>
              <a:t>Metodología de trabajo</a:t>
            </a:r>
          </a:p>
        </p:txBody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1D852E9-711F-4320-B4F2-BBBF3DABE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7161213"/>
            <a:ext cx="53292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ts val="1125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MX" altLang="es-AR" sz="1800" b="1">
                <a:latin typeface="Arial" panose="020B0604020202020204" pitchFamily="34" charset="0"/>
                <a:cs typeface="Arial" panose="020B0604020202020204" pitchFamily="34" charset="0"/>
              </a:rPr>
              <a:t>Seminario de Lenguajes 2020 – Opción .NET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AB6C9B3F-13DD-468A-A157-99ECA40B8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1258888"/>
            <a:ext cx="8135937" cy="302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/>
          <a:lstStyle>
            <a:lvl1pPr marL="341313" indent="-341313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 marL="741363" indent="-284163"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ts val="2400"/>
              </a:spcAft>
              <a:buClr>
                <a:srgbClr val="CC0000"/>
              </a:buClr>
              <a:buSzPct val="45000"/>
              <a:buFont typeface="Wingdings" panose="05000000000000000000" pitchFamily="2" charset="2"/>
              <a:buChar char=""/>
            </a:pPr>
            <a:r>
              <a:rPr lang="es-ES" altLang="es-AR" dirty="0">
                <a:latin typeface="Arial" panose="020B0604020202020204" pitchFamily="34" charset="0"/>
              </a:rPr>
              <a:t>Aprobación de la cursada</a:t>
            </a:r>
            <a:r>
              <a:rPr lang="es-ES" altLang="es-AR" sz="2400" dirty="0">
                <a:latin typeface="Arial" panose="020B0604020202020204" pitchFamily="34" charset="0"/>
              </a:rPr>
              <a:t>  </a:t>
            </a:r>
          </a:p>
          <a:p>
            <a:pPr lvl="1" eaLnBrk="1" hangingPunct="1">
              <a:lnSpc>
                <a:spcPct val="100000"/>
              </a:lnSpc>
              <a:spcAft>
                <a:spcPts val="2400"/>
              </a:spcAft>
              <a:buClr>
                <a:srgbClr val="CC0000"/>
              </a:buClr>
              <a:buSzPct val="75000"/>
              <a:buFont typeface="Wingdings" panose="05000000000000000000" pitchFamily="2" charset="2"/>
              <a:buChar char=""/>
            </a:pPr>
            <a:r>
              <a:rPr lang="es-ES" altLang="es-AR" sz="2400" dirty="0">
                <a:solidFill>
                  <a:srgbClr val="C00000"/>
                </a:solidFill>
                <a:latin typeface="Arial" panose="020B0604020202020204" pitchFamily="34" charset="0"/>
              </a:rPr>
              <a:t>Aprobar el examen</a:t>
            </a:r>
            <a:r>
              <a:rPr lang="es-ES" altLang="es-AR" sz="2400" dirty="0">
                <a:latin typeface="Arial" panose="020B0604020202020204" pitchFamily="34" charset="0"/>
              </a:rPr>
              <a:t> integrador con nota mayor o igual a</a:t>
            </a:r>
            <a:r>
              <a:rPr lang="es-ES" altLang="es-AR" sz="2400" dirty="0">
                <a:solidFill>
                  <a:srgbClr val="C00000"/>
                </a:solidFill>
                <a:latin typeface="Arial" panose="020B0604020202020204" pitchFamily="34" charset="0"/>
              </a:rPr>
              <a:t> 6 </a:t>
            </a:r>
            <a:r>
              <a:rPr lang="es-ES" altLang="es-AR" sz="2400" dirty="0">
                <a:latin typeface="Arial" panose="020B0604020202020204" pitchFamily="34" charset="0"/>
              </a:rPr>
              <a:t>(dos recuperatorios).</a:t>
            </a:r>
          </a:p>
          <a:p>
            <a:pPr lvl="1" eaLnBrk="1" hangingPunct="1">
              <a:lnSpc>
                <a:spcPct val="100000"/>
              </a:lnSpc>
              <a:spcAft>
                <a:spcPts val="2400"/>
              </a:spcAft>
              <a:buClr>
                <a:srgbClr val="CC0000"/>
              </a:buClr>
              <a:buSzPct val="75000"/>
              <a:buFont typeface="Wingdings" panose="05000000000000000000" pitchFamily="2" charset="2"/>
              <a:buChar char=""/>
            </a:pPr>
            <a:r>
              <a:rPr lang="es-ES" altLang="es-AR" sz="2400" dirty="0">
                <a:solidFill>
                  <a:srgbClr val="C00000"/>
                </a:solidFill>
                <a:latin typeface="Arial" panose="020B0604020202020204" pitchFamily="34" charset="0"/>
              </a:rPr>
              <a:t>Aprobar el coloquio </a:t>
            </a:r>
            <a:r>
              <a:rPr lang="es-ES" altLang="es-AR" sz="2400" dirty="0">
                <a:latin typeface="Arial" panose="020B0604020202020204" pitchFamily="34" charset="0"/>
              </a:rPr>
              <a:t>sobre los trabajos de programación obligatorios (un recuperatorio)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SzPct val="45000"/>
              <a:buFont typeface="Wingdings" panose="05000000000000000000" pitchFamily="2" charset="2"/>
              <a:buNone/>
            </a:pPr>
            <a:endParaRPr lang="es-ES" altLang="es-AR" sz="2400" dirty="0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5EF22A7-9ACA-4177-978C-A483523DD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0"/>
            <a:ext cx="90693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r" eaLnBrk="1" hangingPunct="1"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ES" altLang="es-AR" sz="4400" b="1" dirty="0">
                <a:latin typeface="Trebuchet MS" panose="020B0603020202020204" pitchFamily="34" charset="0"/>
              </a:rPr>
              <a:t>Evaluación</a:t>
            </a:r>
          </a:p>
        </p:txBody>
      </p:sp>
      <p:sp>
        <p:nvSpPr>
          <p:cNvPr id="11268" name="Text Box 3">
            <a:extLst>
              <a:ext uri="{FF2B5EF4-FFF2-40B4-BE49-F238E27FC236}">
                <a16:creationId xmlns:a16="http://schemas.microsoft.com/office/drawing/2014/main" id="{C4BFBF48-DACF-45CD-992C-AFE0F9908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7161213"/>
            <a:ext cx="53292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ts val="1125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MX" altLang="es-AR" sz="1800" b="1" dirty="0">
                <a:latin typeface="Arial" panose="020B0604020202020204" pitchFamily="34" charset="0"/>
                <a:cs typeface="Arial" panose="020B0604020202020204" pitchFamily="34" charset="0"/>
              </a:rPr>
              <a:t>Seminario de Lenguajes 2020 – Opción .NET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04393DB-9423-4739-B171-D8E933344D12}"/>
              </a:ext>
            </a:extLst>
          </p:cNvPr>
          <p:cNvSpPr/>
          <p:nvPr/>
        </p:nvSpPr>
        <p:spPr>
          <a:xfrm>
            <a:off x="1728788" y="4658299"/>
            <a:ext cx="78438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eaLnBrk="1" hangingPunct="1">
              <a:lnSpc>
                <a:spcPct val="100000"/>
              </a:lnSpc>
              <a:spcBef>
                <a:spcPts val="1800"/>
              </a:spcBef>
              <a:spcAft>
                <a:spcPts val="2400"/>
              </a:spcAft>
              <a:buClr>
                <a:srgbClr val="CC0000"/>
              </a:buClr>
              <a:buSzPct val="45000"/>
              <a:buFont typeface="Wingdings" panose="05000000000000000000" pitchFamily="2" charset="2"/>
              <a:buChar char=""/>
            </a:pPr>
            <a:r>
              <a:rPr lang="es-ES" altLang="es-AR" sz="3200" dirty="0">
                <a:solidFill>
                  <a:srgbClr val="000000"/>
                </a:solidFill>
              </a:rPr>
              <a:t>Promoción</a:t>
            </a:r>
          </a:p>
          <a:p>
            <a:pPr lvl="1" eaLnBrk="1" hangingPunct="1">
              <a:lnSpc>
                <a:spcPct val="100000"/>
              </a:lnSpc>
              <a:spcAft>
                <a:spcPts val="2400"/>
              </a:spcAft>
              <a:buClr>
                <a:srgbClr val="CC0000"/>
              </a:buClr>
              <a:buSzPct val="75000"/>
              <a:buFont typeface="Wingdings" panose="05000000000000000000" pitchFamily="2" charset="2"/>
              <a:buChar char=""/>
            </a:pPr>
            <a:r>
              <a:rPr lang="es-ES" altLang="es-AR" sz="2400" dirty="0"/>
              <a:t>El alumno que aprueba la cursada </a:t>
            </a:r>
            <a:r>
              <a:rPr lang="es-ES" altLang="es-AR" sz="2400" dirty="0">
                <a:solidFill>
                  <a:srgbClr val="C00000"/>
                </a:solidFill>
              </a:rPr>
              <a:t>obtiene la promoción.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13282C61-F09F-4085-811F-9028ED06A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912" y="1125538"/>
            <a:ext cx="8285113" cy="601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/>
          <a:lstStyle>
            <a:lvl1pPr marL="341313" indent="-341313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ES" altLang="es-AR" sz="2200" dirty="0"/>
              <a:t>Durante varios años </a:t>
            </a:r>
            <a:r>
              <a:rPr lang="es-ES" altLang="es-AR" sz="2200" dirty="0">
                <a:solidFill>
                  <a:srgbClr val="C00000"/>
                </a:solidFill>
              </a:rPr>
              <a:t>Microsoft se ha dedicado a introducir </a:t>
            </a:r>
            <a:r>
              <a:rPr lang="es-ES" altLang="es-AR" sz="2200" dirty="0" err="1">
                <a:solidFill>
                  <a:srgbClr val="C00000"/>
                </a:solidFill>
              </a:rPr>
              <a:t>.Net</a:t>
            </a:r>
            <a:r>
              <a:rPr lang="es-ES" altLang="es-AR" sz="2200" dirty="0">
                <a:solidFill>
                  <a:srgbClr val="C00000"/>
                </a:solidFill>
              </a:rPr>
              <a:t> en el sector empresarial</a:t>
            </a:r>
            <a:r>
              <a:rPr lang="es-ES" altLang="es-AR" sz="2200" dirty="0"/>
              <a:t> hasta convertirlo en una de las </a:t>
            </a:r>
            <a:r>
              <a:rPr lang="es-ES" altLang="es-AR" sz="2200" dirty="0">
                <a:solidFill>
                  <a:srgbClr val="C00000"/>
                </a:solidFill>
              </a:rPr>
              <a:t>principales plataformas de desarrollo</a:t>
            </a:r>
            <a:r>
              <a:rPr lang="es-ES" altLang="es-AR" sz="2200" dirty="0"/>
              <a:t>. </a:t>
            </a:r>
          </a:p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ES" altLang="es-AR" sz="2200" dirty="0" smtClean="0"/>
              <a:t>El giro </a:t>
            </a:r>
            <a:r>
              <a:rPr lang="es-ES" altLang="es-AR" sz="2200" dirty="0"/>
              <a:t>hacia el </a:t>
            </a:r>
            <a:r>
              <a:rPr lang="es-ES" altLang="es-AR" sz="2200" dirty="0">
                <a:solidFill>
                  <a:srgbClr val="C00000"/>
                </a:solidFill>
              </a:rPr>
              <a:t>código abierto </a:t>
            </a:r>
            <a:r>
              <a:rPr lang="es-ES" altLang="es-AR" sz="2200" dirty="0"/>
              <a:t>y el desarrollo </a:t>
            </a:r>
            <a:r>
              <a:rPr lang="es-AR" altLang="es-AR" sz="2200" dirty="0">
                <a:solidFill>
                  <a:srgbClr val="C00000"/>
                </a:solidFill>
              </a:rPr>
              <a:t>multiplataforma</a:t>
            </a:r>
            <a:r>
              <a:rPr lang="es-AR" altLang="es-AR" sz="2200" dirty="0"/>
              <a:t> (Linux, Windows, macOS, Android, iOS) ha incrementado su </a:t>
            </a:r>
            <a:r>
              <a:rPr lang="es-AR" altLang="es-AR" sz="2200" dirty="0">
                <a:solidFill>
                  <a:srgbClr val="C00000"/>
                </a:solidFill>
              </a:rPr>
              <a:t>popularidad</a:t>
            </a:r>
          </a:p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AR" altLang="es-AR" sz="2200" dirty="0">
                <a:solidFill>
                  <a:srgbClr val="C00000"/>
                </a:solidFill>
              </a:rPr>
              <a:t>C#</a:t>
            </a:r>
            <a:r>
              <a:rPr lang="es-AR" altLang="es-AR" sz="2200" dirty="0"/>
              <a:t> es un </a:t>
            </a:r>
            <a:r>
              <a:rPr lang="es-AR" altLang="es-AR" sz="2200" dirty="0">
                <a:solidFill>
                  <a:srgbClr val="C00000"/>
                </a:solidFill>
              </a:rPr>
              <a:t>lenguaje moderno</a:t>
            </a:r>
            <a:r>
              <a:rPr lang="es-AR" altLang="es-AR" sz="2200" dirty="0"/>
              <a:t>, </a:t>
            </a:r>
            <a:r>
              <a:rPr lang="es-AR" altLang="es-AR" sz="2200" dirty="0">
                <a:solidFill>
                  <a:srgbClr val="C00000"/>
                </a:solidFill>
              </a:rPr>
              <a:t>potente</a:t>
            </a:r>
            <a:r>
              <a:rPr lang="es-AR" altLang="es-AR" sz="2200" dirty="0"/>
              <a:t> ideal para crear proyectos de </a:t>
            </a:r>
            <a:r>
              <a:rPr lang="es-AR" altLang="es-AR" sz="2200" dirty="0">
                <a:solidFill>
                  <a:srgbClr val="C00000"/>
                </a:solidFill>
              </a:rPr>
              <a:t>desarrollo grandes y pequeños a muy buena velocidad</a:t>
            </a:r>
            <a:r>
              <a:rPr lang="es-AR" altLang="es-AR" sz="2200" dirty="0"/>
              <a:t>. También es </a:t>
            </a:r>
            <a:r>
              <a:rPr lang="es-AR" altLang="es-AR" sz="2200" dirty="0">
                <a:solidFill>
                  <a:srgbClr val="C00000"/>
                </a:solidFill>
              </a:rPr>
              <a:t>útil para aprender y practicar</a:t>
            </a:r>
            <a:r>
              <a:rPr lang="es-AR" altLang="es-AR" sz="2200" dirty="0"/>
              <a:t> muchos conceptos de la programación</a:t>
            </a:r>
          </a:p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AR" altLang="es-AR" sz="2200" dirty="0">
                <a:solidFill>
                  <a:srgbClr val="FF0000"/>
                </a:solidFill>
              </a:rPr>
              <a:t>C# es apto para todo tipo de desarrollo</a:t>
            </a:r>
            <a:r>
              <a:rPr lang="es-AR" altLang="es-AR" sz="2200" dirty="0"/>
              <a:t>: aplicaciones de consola, escritorio, en la nube, móviles, web, video juegos, IOT, etc.</a:t>
            </a:r>
          </a:p>
          <a:p>
            <a:pPr marL="0" indent="0" eaLnBrk="1" hangingPunct="1">
              <a:lnSpc>
                <a:spcPct val="100000"/>
              </a:lnSpc>
              <a:spcAft>
                <a:spcPts val="1800"/>
              </a:spcAft>
              <a:buClr>
                <a:srgbClr val="CC0000"/>
              </a:buClr>
              <a:buSzPct val="45000"/>
            </a:pPr>
            <a:r>
              <a:rPr lang="es-AR" altLang="es-AR" sz="2200" dirty="0"/>
              <a:t>La </a:t>
            </a:r>
            <a:r>
              <a:rPr lang="es-AR" altLang="es-AR" sz="2200" dirty="0">
                <a:solidFill>
                  <a:srgbClr val="C00000"/>
                </a:solidFill>
              </a:rPr>
              <a:t>industria demanda programadores </a:t>
            </a:r>
            <a:r>
              <a:rPr lang="es-AR" altLang="es-AR" sz="2200" dirty="0"/>
              <a:t>con sólidos conocimientos de la plataforma </a:t>
            </a:r>
            <a:r>
              <a:rPr lang="es-AR" altLang="es-AR" sz="2200" dirty="0" err="1">
                <a:solidFill>
                  <a:srgbClr val="C00000"/>
                </a:solidFill>
              </a:rPr>
              <a:t>.Net</a:t>
            </a:r>
            <a:r>
              <a:rPr lang="es-AR" altLang="es-AR" sz="2200" dirty="0">
                <a:solidFill>
                  <a:srgbClr val="C00000"/>
                </a:solidFill>
              </a:rPr>
              <a:t> </a:t>
            </a:r>
            <a:r>
              <a:rPr lang="es-AR" altLang="es-AR" sz="2200" dirty="0"/>
              <a:t>y del lenguaje </a:t>
            </a:r>
            <a:r>
              <a:rPr lang="es-AR" altLang="es-AR" sz="2200" dirty="0" smtClean="0">
                <a:solidFill>
                  <a:srgbClr val="C00000"/>
                </a:solidFill>
              </a:rPr>
              <a:t>C#</a:t>
            </a:r>
          </a:p>
          <a:p>
            <a:pPr marL="0" indent="0" eaLnBrk="1" hangingPunct="1">
              <a:lnSpc>
                <a:spcPct val="150000"/>
              </a:lnSpc>
              <a:buClr>
                <a:srgbClr val="CC0000"/>
              </a:buClr>
              <a:buSzPct val="45000"/>
            </a:pPr>
            <a:endParaRPr lang="es-ES" altLang="es-AR" sz="2200" dirty="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CA4EB4C-38BE-408B-9FBC-BC3FC0887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0"/>
            <a:ext cx="90693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AR" altLang="es-AR"/>
          </a:p>
        </p:txBody>
      </p:sp>
      <p:sp>
        <p:nvSpPr>
          <p:cNvPr id="13316" name="Text Box 3">
            <a:extLst>
              <a:ext uri="{FF2B5EF4-FFF2-40B4-BE49-F238E27FC236}">
                <a16:creationId xmlns:a16="http://schemas.microsoft.com/office/drawing/2014/main" id="{FC8F2FA7-FC20-44C7-B8A7-240235B55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7161213"/>
            <a:ext cx="53292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ts val="1125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MX" altLang="es-AR" sz="1800" b="1">
                <a:latin typeface="Arial" panose="020B0604020202020204" pitchFamily="34" charset="0"/>
                <a:cs typeface="Arial" panose="020B0604020202020204" pitchFamily="34" charset="0"/>
              </a:rPr>
              <a:t>Seminario de Lenguajes 2020 – Opción .NET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E076609B-D7E0-481E-8BFE-BAAC92AD1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638" y="26988"/>
            <a:ext cx="9069387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r" eaLnBrk="1" hangingPunct="1"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ES" altLang="es-AR" sz="4400" b="1" dirty="0">
                <a:latin typeface="Trebuchet MS" panose="020B0603020202020204" pitchFamily="34" charset="0"/>
              </a:rPr>
              <a:t>¿Por qué elegirla?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ADABA9A6-35C5-4339-B88A-1B8DD20E1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550" y="1258888"/>
            <a:ext cx="7554913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/>
          <a:lstStyle>
            <a:lvl1pPr marL="342900" indent="-342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  <a:tab pos="9237663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  <a:tab pos="9237663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 marL="473075"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  <a:tab pos="9237663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  <a:tab pos="9237663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  <a:tab pos="9237663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  <a:tab pos="9237663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  <a:tab pos="9237663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  <a:tab pos="9237663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  <a:tab pos="9237663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marL="182563" lvl="1" indent="-182563" eaLnBrk="1" hangingPunct="1">
              <a:lnSpc>
                <a:spcPct val="150000"/>
              </a:lnSpc>
              <a:buClr>
                <a:srgbClr val="CC0000"/>
              </a:buClr>
              <a:buSzPct val="75000"/>
              <a:buFont typeface="Wingdings" panose="05000000000000000000" pitchFamily="2" charset="2"/>
              <a:buChar char=""/>
              <a:defRPr/>
            </a:pPr>
            <a:r>
              <a:rPr lang="es-ES" altLang="es-AR" sz="2400" b="1" dirty="0">
                <a:solidFill>
                  <a:srgbClr val="CC0000"/>
                </a:solidFill>
                <a:latin typeface="Arial" panose="020B0604020202020204" pitchFamily="34" charset="0"/>
              </a:rPr>
              <a:t>Teoría y explicación de práctica </a:t>
            </a:r>
            <a:r>
              <a:rPr lang="es-ES" altLang="es-AR" sz="2400" b="1" dirty="0">
                <a:solidFill>
                  <a:schemeClr val="tx1"/>
                </a:solidFill>
                <a:latin typeface="Arial" panose="020B0604020202020204" pitchFamily="34" charset="0"/>
              </a:rPr>
              <a:t>(unificadas para ambos turnos) </a:t>
            </a:r>
            <a:r>
              <a:rPr lang="es-AR" altLang="es-AR" sz="24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es-ES" altLang="es-A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2" indent="0" eaLnBrk="1" hangingPunct="1">
              <a:lnSpc>
                <a:spcPct val="150000"/>
              </a:lnSpc>
              <a:buClr>
                <a:srgbClr val="CC0000"/>
              </a:buClr>
              <a:buSzPct val="75000"/>
              <a:buFont typeface="Wingdings" panose="05000000000000000000" pitchFamily="2" charset="2"/>
              <a:buChar char=""/>
              <a:defRPr/>
            </a:pPr>
            <a:r>
              <a:rPr lang="es-ES" altLang="es-AR" b="1" dirty="0">
                <a:latin typeface="Arial" panose="020B0604020202020204" pitchFamily="34" charset="0"/>
              </a:rPr>
              <a:t> </a:t>
            </a:r>
            <a:r>
              <a:rPr lang="es-ES" altLang="es-AR" dirty="0">
                <a:latin typeface="Arial" panose="020B0604020202020204" pitchFamily="34" charset="0"/>
              </a:rPr>
              <a:t>Viernes de 16:30hs. a 19:30hs. </a:t>
            </a:r>
            <a:endParaRPr lang="es-ES" altLang="es-AR" b="1" dirty="0">
              <a:latin typeface="Arial" panose="020B0604020202020204" pitchFamily="34" charset="0"/>
            </a:endParaRPr>
          </a:p>
          <a:p>
            <a:pPr marL="0" lvl="1" indent="0" eaLnBrk="1" hangingPunct="1">
              <a:lnSpc>
                <a:spcPct val="150000"/>
              </a:lnSpc>
              <a:buClr>
                <a:srgbClr val="CC0000"/>
              </a:buClr>
              <a:buSzPct val="75000"/>
              <a:buFont typeface="Wingdings" panose="05000000000000000000" pitchFamily="2" charset="2"/>
              <a:buChar char=""/>
              <a:defRPr/>
            </a:pPr>
            <a:r>
              <a:rPr lang="es-AR" altLang="es-AR" sz="2400" b="1" dirty="0">
                <a:solidFill>
                  <a:srgbClr val="CC0000"/>
                </a:solidFill>
                <a:latin typeface="Arial" panose="020B0604020202020204" pitchFamily="34" charset="0"/>
              </a:rPr>
              <a:t>Práctica </a:t>
            </a:r>
            <a:r>
              <a:rPr lang="es-AR" altLang="es-AR" sz="2400" b="1" dirty="0">
                <a:solidFill>
                  <a:schemeClr val="tx1"/>
                </a:solidFill>
                <a:latin typeface="Arial" panose="020B0604020202020204" pitchFamily="34" charset="0"/>
              </a:rPr>
              <a:t>(separada por turnos)</a:t>
            </a:r>
          </a:p>
          <a:p>
            <a:pPr lvl="2" indent="0" eaLnBrk="1" hangingPunct="1">
              <a:lnSpc>
                <a:spcPct val="150000"/>
              </a:lnSpc>
              <a:buClr>
                <a:srgbClr val="CC0000"/>
              </a:buClr>
              <a:buSzPct val="75000"/>
              <a:buFont typeface="Wingdings" panose="05000000000000000000" pitchFamily="2" charset="2"/>
              <a:buChar char=""/>
              <a:defRPr/>
            </a:pPr>
            <a:r>
              <a:rPr lang="es-ES" altLang="es-AR" b="1" dirty="0">
                <a:latin typeface="Arial" panose="020B0604020202020204" pitchFamily="34" charset="0"/>
              </a:rPr>
              <a:t> Turno 1</a:t>
            </a:r>
            <a:r>
              <a:rPr lang="es-ES" altLang="es-AR" dirty="0">
                <a:latin typeface="Arial" panose="020B0604020202020204" pitchFamily="34" charset="0"/>
              </a:rPr>
              <a:t>: Lunes de 15:30hs. a 18:00hs.</a:t>
            </a:r>
          </a:p>
          <a:p>
            <a:pPr lvl="2" indent="0" eaLnBrk="1" hangingPunct="1">
              <a:lnSpc>
                <a:spcPct val="150000"/>
              </a:lnSpc>
              <a:buClr>
                <a:srgbClr val="CC0000"/>
              </a:buClr>
              <a:buSzPct val="75000"/>
              <a:buFont typeface="Wingdings" panose="05000000000000000000" pitchFamily="2" charset="2"/>
              <a:buChar char=""/>
              <a:defRPr/>
            </a:pPr>
            <a:r>
              <a:rPr lang="es-ES" altLang="es-AR" b="1" dirty="0">
                <a:latin typeface="Arial" panose="020B0604020202020204" pitchFamily="34" charset="0"/>
              </a:rPr>
              <a:t> Turno 2</a:t>
            </a:r>
            <a:r>
              <a:rPr lang="es-ES" altLang="es-AR" dirty="0">
                <a:latin typeface="Arial" panose="020B0604020202020204" pitchFamily="34" charset="0"/>
              </a:rPr>
              <a:t>: Miércoles de 18:00hs. a 20:30hs.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418FDF7-71A1-493C-B821-329F36274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0"/>
            <a:ext cx="90693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r" eaLnBrk="1" hangingPunct="1"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ES" altLang="es-AR" sz="4400" b="1">
                <a:latin typeface="Trebuchet MS" panose="020B0603020202020204" pitchFamily="34" charset="0"/>
              </a:rPr>
              <a:t>Horarios</a:t>
            </a: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A0E15CA4-6BA7-48CD-8528-8BDE9AB5F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7161213"/>
            <a:ext cx="53292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ts val="1125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MX" altLang="es-AR" sz="1800" b="1">
                <a:latin typeface="Arial" panose="020B0604020202020204" pitchFamily="34" charset="0"/>
                <a:cs typeface="Arial" panose="020B0604020202020204" pitchFamily="34" charset="0"/>
              </a:rPr>
              <a:t>Seminario de Lenguajes 2020 – Opción .NET</a:t>
            </a:r>
          </a:p>
        </p:txBody>
      </p:sp>
      <p:sp>
        <p:nvSpPr>
          <p:cNvPr id="15365" name="Rectángulo 1">
            <a:extLst>
              <a:ext uri="{FF2B5EF4-FFF2-40B4-BE49-F238E27FC236}">
                <a16:creationId xmlns:a16="http://schemas.microsoft.com/office/drawing/2014/main" id="{18DD9573-2364-4709-A4B2-60F46A449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5880100"/>
            <a:ext cx="6762750" cy="646113"/>
          </a:xfrm>
          <a:prstGeom prst="rect">
            <a:avLst/>
          </a:prstGeom>
          <a:solidFill>
            <a:srgbClr val="DA7D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indent="0" eaLnBrk="1" hangingPunct="1">
              <a:buClr>
                <a:srgbClr val="CC0000"/>
              </a:buClr>
              <a:buSzPct val="75000"/>
            </a:pPr>
            <a:r>
              <a:rPr lang="es-ES" altLang="es-AR" b="1" dirty="0"/>
              <a:t>Nota</a:t>
            </a:r>
            <a:r>
              <a:rPr lang="es-ES" altLang="es-AR" dirty="0"/>
              <a:t>: En </a:t>
            </a:r>
            <a:r>
              <a:rPr lang="es-AR" altLang="es-AR" b="1" dirty="0"/>
              <a:t>SIU-Guaraní</a:t>
            </a:r>
            <a:r>
              <a:rPr lang="es-AR" altLang="es-AR" dirty="0"/>
              <a:t> </a:t>
            </a:r>
            <a:r>
              <a:rPr lang="es-ES" altLang="es-AR" dirty="0"/>
              <a:t>suele identificarse el turno 1 como turno mañana y el turno 2 como turno tarde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968C1878-CA94-43C1-91FB-46749CD6E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1258888"/>
            <a:ext cx="748823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/>
          <a:lstStyle>
            <a:lvl1pPr marL="341313" indent="-341313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 indent="-284163"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57188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lvl="1" eaLnBrk="1" hangingPunct="1">
              <a:lnSpc>
                <a:spcPct val="150000"/>
              </a:lnSpc>
              <a:buClrTx/>
              <a:buSzPct val="75000"/>
              <a:buFontTx/>
              <a:buNone/>
            </a:pPr>
            <a:endParaRPr lang="es-AR" altLang="es-AR" sz="2000"/>
          </a:p>
          <a:p>
            <a:pPr lvl="1" eaLnBrk="1" hangingPunct="1">
              <a:lnSpc>
                <a:spcPct val="150000"/>
              </a:lnSpc>
              <a:buClrTx/>
              <a:buSzPct val="75000"/>
              <a:buFontTx/>
              <a:buNone/>
            </a:pPr>
            <a:endParaRPr lang="es-AR" altLang="es-AR" sz="2000"/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SzPct val="45000"/>
              <a:buFont typeface="Wingdings" panose="05000000000000000000" pitchFamily="2" charset="2"/>
              <a:buChar char=""/>
            </a:pPr>
            <a:r>
              <a:rPr lang="es-AR" altLang="es-AR" sz="2800" b="1"/>
              <a:t>Contacto</a:t>
            </a:r>
            <a:r>
              <a:rPr lang="es-AR" altLang="es-AR" sz="2800"/>
              <a:t>: </a:t>
            </a:r>
            <a:r>
              <a:rPr lang="es-AR" altLang="es-AR" sz="2400"/>
              <a:t>Plataforma Ideas, curso “Seminario de lenguajes opción .net 1er. Semestre 2020”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SzPct val="45000"/>
              <a:buFont typeface="Wingdings" panose="05000000000000000000" pitchFamily="2" charset="2"/>
              <a:buNone/>
            </a:pPr>
            <a:endParaRPr lang="es-AR" altLang="es-AR" sz="2400"/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SzPct val="45000"/>
              <a:buFont typeface="Wingdings" panose="05000000000000000000" pitchFamily="2" charset="2"/>
              <a:buChar char=""/>
            </a:pPr>
            <a:r>
              <a:rPr lang="es-AR" altLang="es-AR" sz="2800" b="1"/>
              <a:t>Inicio del curso</a:t>
            </a:r>
            <a:r>
              <a:rPr lang="es-AR" altLang="es-AR" sz="2800"/>
              <a:t>: </a:t>
            </a:r>
            <a:r>
              <a:rPr lang="es-ES" altLang="es-AR" sz="2400"/>
              <a:t>13/3/2020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0B12E85-0920-4398-BAED-C10A28FCC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0"/>
            <a:ext cx="90693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r" eaLnBrk="1" hangingPunct="1"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ES" altLang="es-AR" sz="4400" b="1">
                <a:latin typeface="Trebuchet MS" panose="020B0603020202020204" pitchFamily="34" charset="0"/>
              </a:rPr>
              <a:t>Más información</a:t>
            </a:r>
          </a:p>
        </p:txBody>
      </p:sp>
      <p:sp>
        <p:nvSpPr>
          <p:cNvPr id="17412" name="Text Box 3">
            <a:extLst>
              <a:ext uri="{FF2B5EF4-FFF2-40B4-BE49-F238E27FC236}">
                <a16:creationId xmlns:a16="http://schemas.microsoft.com/office/drawing/2014/main" id="{3D4215D1-3B6B-4C2D-BFBC-54678B884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7161213"/>
            <a:ext cx="53292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15900" indent="-21590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3200">
                <a:solidFill>
                  <a:srgbClr val="000000"/>
                </a:solidFill>
                <a:latin typeface="Bitstream Vera Sans" pitchFamily="32" charset="0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000000"/>
                </a:solidFill>
                <a:latin typeface="Bitstream Vera Sans" pitchFamily="32" charset="0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Bitstream Vera Sans" pitchFamily="32" charset="0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Bitstream Vera Sans" pitchFamily="32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ts val="1125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None/>
            </a:pPr>
            <a:r>
              <a:rPr lang="es-MX" altLang="es-AR" sz="1800" b="1">
                <a:latin typeface="Arial" panose="020B0604020202020204" pitchFamily="34" charset="0"/>
                <a:cs typeface="Arial" panose="020B0604020202020204" pitchFamily="34" charset="0"/>
              </a:rPr>
              <a:t>Seminario de Lenguajes 2020– Opción .NET</a:t>
            </a:r>
          </a:p>
        </p:txBody>
      </p:sp>
      <p:pic>
        <p:nvPicPr>
          <p:cNvPr id="17413" name="Picture 4">
            <a:extLst>
              <a:ext uri="{FF2B5EF4-FFF2-40B4-BE49-F238E27FC236}">
                <a16:creationId xmlns:a16="http://schemas.microsoft.com/office/drawing/2014/main" id="{13D53B48-3CD3-4B7F-8FC8-A162F94BB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DDBB8"/>
              </a:clrFrom>
              <a:clrTo>
                <a:srgbClr val="CDDBB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1116013"/>
            <a:ext cx="9715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clrChange>
                      <a:clrFrom>
                        <a:srgbClr val="CDDBB8"/>
                      </a:clrFrom>
                      <a:clrTo>
                        <a:srgbClr val="CDDBB8">
                          <a:alpha val="0"/>
                        </a:srgbClr>
                      </a:clrTo>
                    </a:clrChange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rebuchet MS"/>
        <a:ea typeface=""/>
        <a:cs typeface=""/>
      </a:majorFont>
      <a:minorFont>
        <a:latin typeface="Bitstream Ver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rebuchet MS"/>
        <a:ea typeface=""/>
        <a:cs typeface=""/>
      </a:majorFont>
      <a:minorFont>
        <a:latin typeface="Bitstream Ver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523</Words>
  <Application>Microsoft Office PowerPoint</Application>
  <PresentationFormat>Personalizado</PresentationFormat>
  <Paragraphs>53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Arial Unicode MS</vt:lpstr>
      <vt:lpstr>Bitstream Vera Sans</vt:lpstr>
      <vt:lpstr>Times New Roman</vt:lpstr>
      <vt:lpstr>Trebuchet MS</vt:lpstr>
      <vt:lpstr>Wingdings</vt:lpstr>
      <vt:lpstr>Diseño predeterminado</vt:lpstr>
      <vt:lpstr>1_Diseño predeterminado</vt:lpstr>
      <vt:lpstr>2_Diseño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Paula Venosa</dc:creator>
  <cp:lastModifiedBy>Leonardo Cesar Corbalan</cp:lastModifiedBy>
  <cp:revision>55</cp:revision>
  <cp:lastPrinted>1601-01-01T00:00:00Z</cp:lastPrinted>
  <dcterms:created xsi:type="dcterms:W3CDTF">2014-02-04T15:11:09Z</dcterms:created>
  <dcterms:modified xsi:type="dcterms:W3CDTF">2020-02-14T12:13:26Z</dcterms:modified>
</cp:coreProperties>
</file>