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Economica"/>
      <p:regular r:id="rId12"/>
      <p:bold r:id="rId13"/>
      <p:italic r:id="rId14"/>
      <p:boldItalic r:id="rId15"/>
    </p:embeddedFont>
    <p:embeddedFont>
      <p:font typeface="Open Sans"/>
      <p:regular r:id="rId16"/>
      <p:bold r:id="rId17"/>
      <p:italic r:id="rId18"/>
      <p:boldItalic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Economica-bold.fntdata"/><Relationship Id="rId12" Type="http://schemas.openxmlformats.org/officeDocument/2006/relationships/font" Target="fonts/Economic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Economica-boldItalic.fntdata"/><Relationship Id="rId14" Type="http://schemas.openxmlformats.org/officeDocument/2006/relationships/font" Target="fonts/Economica-italic.fntdata"/><Relationship Id="rId17" Type="http://schemas.openxmlformats.org/officeDocument/2006/relationships/font" Target="fonts/OpenSans-bold.fntdata"/><Relationship Id="rId16" Type="http://schemas.openxmlformats.org/officeDocument/2006/relationships/font" Target="fonts/OpenSans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Italic.fntdata"/><Relationship Id="rId6" Type="http://schemas.openxmlformats.org/officeDocument/2006/relationships/slide" Target="slides/slide1.xml"/><Relationship Id="rId18" Type="http://schemas.openxmlformats.org/officeDocument/2006/relationships/font" Target="fonts/OpenSans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910b972baa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910b972baa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910b972baa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910b972baa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910b972baa_1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910b972baa_1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910b972baa_1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910b972baa_1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910b972baa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910b972ba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3044700" y="915523"/>
            <a:ext cx="3054600" cy="206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Taller de Tecnologías de Producción de </a:t>
            </a:r>
            <a:endParaRPr>
              <a:solidFill>
                <a:srgbClr val="666666"/>
              </a:solidFill>
            </a:endParaRPr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OPCIÓN JAVA - Cursada 2020</a:t>
            </a:r>
            <a:endParaRPr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434343"/>
                </a:solidFill>
              </a:rPr>
              <a:t>C</a:t>
            </a:r>
            <a:r>
              <a:rPr lang="en">
                <a:solidFill>
                  <a:srgbClr val="434343"/>
                </a:solidFill>
              </a:rPr>
              <a:t>ontenido General</a:t>
            </a:r>
            <a:endParaRPr>
              <a:solidFill>
                <a:srgbClr val="434343"/>
              </a:solidFill>
            </a:endParaRPr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Construcción de una aplicación web multicapas, basada en la arquitectura REST y combinando tecnologías JAVA y Angular.</a:t>
            </a:r>
            <a:endParaRPr>
              <a:solidFill>
                <a:srgbClr val="666666"/>
              </a:solidFill>
            </a:endParaRPr>
          </a:p>
          <a:p>
            <a:pPr indent="-336550" lvl="0" marL="457200" marR="0" rtl="0" algn="just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700"/>
              <a:buChar char="●"/>
            </a:pPr>
            <a:r>
              <a:rPr lang="en" sz="1700">
                <a:solidFill>
                  <a:srgbClr val="666666"/>
                </a:solidFill>
              </a:rPr>
              <a:t>Modelo de componentes multi-tier JEE.</a:t>
            </a:r>
            <a:endParaRPr sz="1700">
              <a:solidFill>
                <a:srgbClr val="666666"/>
              </a:solidFill>
            </a:endParaRPr>
          </a:p>
          <a:p>
            <a:pPr indent="-33655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Char char="●"/>
            </a:pPr>
            <a:r>
              <a:rPr lang="en" sz="1700">
                <a:solidFill>
                  <a:srgbClr val="666666"/>
                </a:solidFill>
              </a:rPr>
              <a:t>Servlets, Listeners y Filtros.</a:t>
            </a:r>
            <a:endParaRPr sz="1700">
              <a:solidFill>
                <a:srgbClr val="666666"/>
              </a:solidFill>
            </a:endParaRPr>
          </a:p>
          <a:p>
            <a:pPr indent="-33655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Char char="●"/>
            </a:pPr>
            <a:r>
              <a:rPr lang="en" sz="1700">
                <a:solidFill>
                  <a:srgbClr val="666666"/>
                </a:solidFill>
              </a:rPr>
              <a:t>Persistencia usando Java Persistence API (JPA).</a:t>
            </a:r>
            <a:endParaRPr sz="1700">
              <a:solidFill>
                <a:srgbClr val="666666"/>
              </a:solidFill>
            </a:endParaRPr>
          </a:p>
          <a:p>
            <a:pPr indent="-33655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Char char="●"/>
            </a:pPr>
            <a:r>
              <a:rPr lang="en" sz="1700">
                <a:solidFill>
                  <a:srgbClr val="666666"/>
                </a:solidFill>
              </a:rPr>
              <a:t>El framework Spring: </a:t>
            </a:r>
            <a:r>
              <a:rPr lang="en" sz="1700">
                <a:solidFill>
                  <a:srgbClr val="666666"/>
                </a:solidFill>
              </a:rPr>
              <a:t>Spring Core y Spring MVC. </a:t>
            </a:r>
            <a:endParaRPr sz="1700">
              <a:solidFill>
                <a:srgbClr val="666666"/>
              </a:solidFill>
            </a:endParaRPr>
          </a:p>
          <a:p>
            <a:pPr indent="-33655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Char char="●"/>
            </a:pPr>
            <a:r>
              <a:rPr lang="en" sz="1700">
                <a:solidFill>
                  <a:srgbClr val="666666"/>
                </a:solidFill>
              </a:rPr>
              <a:t>Implementación de un cliente con Angular. </a:t>
            </a:r>
            <a:endParaRPr sz="1200">
              <a:solidFill>
                <a:srgbClr val="666666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Metodología</a:t>
            </a:r>
            <a:endParaRPr>
              <a:solidFill>
                <a:srgbClr val="666666"/>
              </a:solidFill>
            </a:endParaRPr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La metodología de la cursada será la siguiente:</a:t>
            </a:r>
            <a:endParaRPr>
              <a:solidFill>
                <a:srgbClr val="666666"/>
              </a:solidFill>
            </a:endParaRPr>
          </a:p>
          <a:p>
            <a:pPr indent="-336550" lvl="0" marL="457200" marR="0" rtl="0" algn="just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666666"/>
              </a:buClr>
              <a:buSzPts val="1700"/>
              <a:buChar char="●"/>
            </a:pPr>
            <a:r>
              <a:rPr lang="en" sz="1700">
                <a:solidFill>
                  <a:srgbClr val="666666"/>
                </a:solidFill>
              </a:rPr>
              <a:t>Encuentros semanales con clases teóricas </a:t>
            </a:r>
            <a:r>
              <a:rPr lang="en" sz="1700">
                <a:solidFill>
                  <a:srgbClr val="666666"/>
                </a:solidFill>
              </a:rPr>
              <a:t>y</a:t>
            </a:r>
            <a:r>
              <a:rPr lang="en" sz="1700">
                <a:solidFill>
                  <a:srgbClr val="666666"/>
                </a:solidFill>
              </a:rPr>
              <a:t> prácticas articuladas.</a:t>
            </a:r>
            <a:endParaRPr sz="1700">
              <a:solidFill>
                <a:srgbClr val="666666"/>
              </a:solidFill>
            </a:endParaRPr>
          </a:p>
          <a:p>
            <a:pPr indent="-33655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Char char="●"/>
            </a:pPr>
            <a:r>
              <a:rPr lang="en" sz="1700">
                <a:solidFill>
                  <a:srgbClr val="666666"/>
                </a:solidFill>
              </a:rPr>
              <a:t>Utilización de herramientas de software profesional: IDEs de desarrollo, Sistema de </a:t>
            </a:r>
            <a:r>
              <a:rPr lang="en" sz="1700">
                <a:solidFill>
                  <a:srgbClr val="666666"/>
                </a:solidFill>
              </a:rPr>
              <a:t>versionado de código -git-, </a:t>
            </a:r>
            <a:r>
              <a:rPr lang="en" sz="1700">
                <a:solidFill>
                  <a:srgbClr val="666666"/>
                </a:solidFill>
              </a:rPr>
              <a:t>servidores web, servidor de bd, etc.</a:t>
            </a:r>
            <a:endParaRPr sz="1700">
              <a:solidFill>
                <a:srgbClr val="666666"/>
              </a:solidFill>
            </a:endParaRPr>
          </a:p>
          <a:p>
            <a:pPr indent="-33655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Char char="●"/>
            </a:pPr>
            <a:r>
              <a:rPr lang="en" sz="1700">
                <a:solidFill>
                  <a:srgbClr val="666666"/>
                </a:solidFill>
              </a:rPr>
              <a:t>Uso de la plataforma de gestión de cursos de la Facultad de Informática: http://catedras.info.unlp.edu.ar.</a:t>
            </a:r>
            <a:endParaRPr sz="1700">
              <a:solidFill>
                <a:srgbClr val="666666"/>
              </a:solidFill>
            </a:endParaRPr>
          </a:p>
          <a:p>
            <a:pPr indent="-336550" lvl="0" marL="45720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666666"/>
              </a:buClr>
              <a:buSzPts val="1700"/>
              <a:buChar char="●"/>
            </a:pPr>
            <a:r>
              <a:rPr lang="en" sz="1700">
                <a:solidFill>
                  <a:srgbClr val="666666"/>
                </a:solidFill>
              </a:rPr>
              <a:t>Desarrollo de una aplicación de manera </a:t>
            </a:r>
            <a:r>
              <a:rPr lang="en" sz="1700">
                <a:solidFill>
                  <a:srgbClr val="666666"/>
                </a:solidFill>
              </a:rPr>
              <a:t>individual</a:t>
            </a:r>
            <a:r>
              <a:rPr lang="en" sz="1700">
                <a:solidFill>
                  <a:srgbClr val="666666"/>
                </a:solidFill>
              </a:rPr>
              <a:t> o en grupo a lo largo de la cursada, con asistencia y </a:t>
            </a:r>
            <a:r>
              <a:rPr lang="en" sz="1700">
                <a:solidFill>
                  <a:srgbClr val="666666"/>
                </a:solidFill>
              </a:rPr>
              <a:t>seguimiento</a:t>
            </a:r>
            <a:r>
              <a:rPr lang="en" sz="1700">
                <a:solidFill>
                  <a:srgbClr val="666666"/>
                </a:solidFill>
              </a:rPr>
              <a:t> por parte de los docentes.</a:t>
            </a:r>
            <a:endParaRPr sz="1500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Evaluación</a:t>
            </a:r>
            <a:endParaRPr>
              <a:solidFill>
                <a:srgbClr val="666666"/>
              </a:solidFill>
            </a:endParaRPr>
          </a:p>
        </p:txBody>
      </p:sp>
      <p:sp>
        <p:nvSpPr>
          <p:cNvPr id="81" name="Google Shape;81;p16"/>
          <p:cNvSpPr txBox="1"/>
          <p:nvPr>
            <p:ph idx="1" type="body"/>
          </p:nvPr>
        </p:nvSpPr>
        <p:spPr>
          <a:xfrm>
            <a:off x="492400" y="1225225"/>
            <a:ext cx="8263800" cy="273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La asignatura tendrá diferentes instancias incrementales de evaluación, que van desde el diseño de la aplicación hasta la implementación total del sistema.  </a:t>
            </a:r>
            <a:endParaRPr>
              <a:solidFill>
                <a:srgbClr val="666666"/>
              </a:solidFill>
            </a:endParaRPr>
          </a:p>
          <a:p>
            <a:pPr indent="0" lvl="0" marL="0" marR="0" rtl="0" algn="just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Las primeras 6 evaluaciones aprobadas equivalen a la promoción con nota 5, existiendo la posibilidad de obtener una nota mayor con una entrega adicional</a:t>
            </a:r>
            <a:r>
              <a:rPr lang="en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just">
              <a:spcBef>
                <a:spcPts val="4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170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Docentes</a:t>
            </a:r>
            <a:endParaRPr>
              <a:solidFill>
                <a:srgbClr val="666666"/>
              </a:solidFill>
            </a:endParaRPr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Profes: Laura Fava - Jorge Rosso</a:t>
            </a:r>
            <a:endParaRPr>
              <a:solidFill>
                <a:srgbClr val="666666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JTP: Vanessa Aybar</a:t>
            </a:r>
            <a:endParaRPr>
              <a:solidFill>
                <a:srgbClr val="666666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>
                <a:solidFill>
                  <a:srgbClr val="666666"/>
                </a:solidFill>
              </a:rPr>
              <a:t>Ayudantes: Luciano Nomdedeu, Manuel Ortiz, Ezequiel Boccalari</a:t>
            </a:r>
            <a:endParaRPr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Horarios y </a:t>
            </a:r>
            <a:r>
              <a:rPr lang="en">
                <a:solidFill>
                  <a:srgbClr val="666666"/>
                </a:solidFill>
              </a:rPr>
              <a:t>más</a:t>
            </a:r>
            <a:r>
              <a:rPr lang="en">
                <a:solidFill>
                  <a:srgbClr val="666666"/>
                </a:solidFill>
              </a:rPr>
              <a:t> información</a:t>
            </a:r>
            <a:endParaRPr>
              <a:solidFill>
                <a:srgbClr val="666666"/>
              </a:solidFill>
            </a:endParaRPr>
          </a:p>
        </p:txBody>
      </p:sp>
      <p:sp>
        <p:nvSpPr>
          <p:cNvPr id="93" name="Google Shape;93;p18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Los encuentros serán los días Viernes</a:t>
            </a:r>
            <a:endParaRPr>
              <a:solidFill>
                <a:srgbClr val="666666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Clase teórica: 14 a 16 hs.</a:t>
            </a:r>
            <a:endParaRPr>
              <a:solidFill>
                <a:srgbClr val="666666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Clase práctica: 16 a 19 hs.</a:t>
            </a:r>
            <a:endParaRPr>
              <a:solidFill>
                <a:srgbClr val="666666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Fecha de inicio: 11 de septiembre </a:t>
            </a:r>
            <a:endParaRPr>
              <a:solidFill>
                <a:srgbClr val="666666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>
                <a:solidFill>
                  <a:srgbClr val="666666"/>
                </a:solidFill>
              </a:rPr>
              <a:t> </a:t>
            </a:r>
            <a:endParaRPr>
              <a:solidFill>
                <a:srgbClr val="666666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